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34"/>
  </p:notesMasterIdLst>
  <p:sldIdLst>
    <p:sldId id="451" r:id="rId2"/>
    <p:sldId id="452" r:id="rId3"/>
    <p:sldId id="507" r:id="rId4"/>
    <p:sldId id="502" r:id="rId5"/>
    <p:sldId id="508" r:id="rId6"/>
    <p:sldId id="524" r:id="rId7"/>
    <p:sldId id="509" r:id="rId8"/>
    <p:sldId id="510" r:id="rId9"/>
    <p:sldId id="503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498" r:id="rId18"/>
    <p:sldId id="520" r:id="rId19"/>
    <p:sldId id="521" r:id="rId20"/>
    <p:sldId id="522" r:id="rId21"/>
    <p:sldId id="518" r:id="rId22"/>
    <p:sldId id="523" r:id="rId23"/>
    <p:sldId id="464" r:id="rId24"/>
    <p:sldId id="526" r:id="rId25"/>
    <p:sldId id="527" r:id="rId26"/>
    <p:sldId id="476" r:id="rId27"/>
    <p:sldId id="490" r:id="rId28"/>
    <p:sldId id="528" r:id="rId29"/>
    <p:sldId id="529" r:id="rId30"/>
    <p:sldId id="531" r:id="rId31"/>
    <p:sldId id="461" r:id="rId32"/>
    <p:sldId id="420" r:id="rId33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C"/>
    <a:srgbClr val="130B7F"/>
    <a:srgbClr val="FFCC00"/>
    <a:srgbClr val="231D4F"/>
    <a:srgbClr val="3399FF"/>
    <a:srgbClr val="005392"/>
    <a:srgbClr val="004376"/>
    <a:srgbClr val="004D86"/>
    <a:srgbClr val="334457"/>
    <a:srgbClr val="9D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4377" autoAdjust="0"/>
  </p:normalViewPr>
  <p:slideViewPr>
    <p:cSldViewPr>
      <p:cViewPr varScale="1">
        <p:scale>
          <a:sx n="107" d="100"/>
          <a:sy n="107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Projevy\2017\Snem_brezen\Bobak\Rozpo&#269;et%20VaVa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andalf.av.hq.ssc.cas.cz\users\hermanek\Statistika%20VaV_&#268;S&#218;\Financov&#225;n&#237;%20VaV%20v%20&#268;R%202011%20a&#382;%202014_%20zdroj%20&#268;S&#21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List1!$D$6</c:f>
              <c:strCache>
                <c:ptCount val="1"/>
                <c:pt idx="0">
                  <c:v>kapitola AV ČR institucionální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31-4181-966A-5858E36A584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1-4181-966A-5858E36A5849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List1!$E$5:$Q$5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List1!$E$6:$Q$6</c:f>
              <c:numCache>
                <c:formatCode>General</c:formatCode>
                <c:ptCount val="13"/>
                <c:pt idx="0">
                  <c:v>4.678939999999999</c:v>
                </c:pt>
                <c:pt idx="1">
                  <c:v>4.6240159999999983</c:v>
                </c:pt>
                <c:pt idx="2">
                  <c:v>5.0585539999999991</c:v>
                </c:pt>
                <c:pt idx="3">
                  <c:v>4.5673649999999988</c:v>
                </c:pt>
                <c:pt idx="4">
                  <c:v>4.462707</c:v>
                </c:pt>
                <c:pt idx="5">
                  <c:v>4.5067700000000004</c:v>
                </c:pt>
                <c:pt idx="6">
                  <c:v>4.4118409999999999</c:v>
                </c:pt>
                <c:pt idx="7">
                  <c:v>4.4522570000000004</c:v>
                </c:pt>
                <c:pt idx="8">
                  <c:v>4.5223559999999994</c:v>
                </c:pt>
                <c:pt idx="9">
                  <c:v>4.8294109999999995</c:v>
                </c:pt>
                <c:pt idx="10">
                  <c:v>5.133170999999999</c:v>
                </c:pt>
                <c:pt idx="11">
                  <c:v>5.247482999999999</c:v>
                </c:pt>
                <c:pt idx="12">
                  <c:v>5.4339300000000001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31-4181-966A-5858E36A5849}"/>
            </c:ext>
          </c:extLst>
        </c:ser>
        <c:ser>
          <c:idx val="1"/>
          <c:order val="1"/>
          <c:tx>
            <c:strRef>
              <c:f>List1!$D$7</c:f>
              <c:strCache>
                <c:ptCount val="1"/>
                <c:pt idx="0">
                  <c:v>kapitola AV ČR účelové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619999582533844E-18"/>
                  <c:y val="3.45919207715100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31-4181-966A-5858E36A5849}"/>
                </c:ext>
              </c:extLst>
            </c:dLbl>
            <c:dLbl>
              <c:idx val="1"/>
              <c:layout>
                <c:manualLayout>
                  <c:x val="0"/>
                  <c:y val="3.20215778137123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31-4181-966A-5858E36A5849}"/>
                </c:ext>
              </c:extLst>
            </c:dLbl>
            <c:dLbl>
              <c:idx val="2"/>
              <c:layout>
                <c:manualLayout>
                  <c:x val="-3.4647999833013544E-17"/>
                  <c:y val="3.06085756848586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31-4181-966A-5858E36A5849}"/>
                </c:ext>
              </c:extLst>
            </c:dLbl>
            <c:dLbl>
              <c:idx val="3"/>
              <c:layout>
                <c:manualLayout>
                  <c:x val="0"/>
                  <c:y val="1.9767352951550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31-4181-966A-5858E36A5849}"/>
                </c:ext>
              </c:extLst>
            </c:dLbl>
            <c:dLbl>
              <c:idx val="4"/>
              <c:layout>
                <c:manualLayout>
                  <c:x val="3.8892862537817811E-17"/>
                  <c:y val="7.14125747107215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31-4181-966A-5858E36A5849}"/>
                </c:ext>
              </c:extLst>
            </c:dLbl>
            <c:dLbl>
              <c:idx val="5"/>
              <c:layout>
                <c:manualLayout>
                  <c:x val="0"/>
                  <c:y val="2.74654235648591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31-4181-966A-5858E36A5849}"/>
                </c:ext>
              </c:extLst>
            </c:dLbl>
            <c:dLbl>
              <c:idx val="6"/>
              <c:layout>
                <c:manualLayout>
                  <c:x val="0"/>
                  <c:y val="2.724591942076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31-4181-966A-5858E36A584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List1!$E$5:$Q$5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List1!$E$7:$Q$7</c:f>
              <c:numCache>
                <c:formatCode>General</c:formatCode>
                <c:ptCount val="13"/>
                <c:pt idx="0">
                  <c:v>0.93828999999999996</c:v>
                </c:pt>
                <c:pt idx="1">
                  <c:v>0.893598</c:v>
                </c:pt>
                <c:pt idx="2">
                  <c:v>0.82384299999999999</c:v>
                </c:pt>
                <c:pt idx="3">
                  <c:v>0.58305499999999988</c:v>
                </c:pt>
                <c:pt idx="4">
                  <c:v>0.401592</c:v>
                </c:pt>
                <c:pt idx="5">
                  <c:v>0.16128000000000001</c:v>
                </c:pt>
                <c:pt idx="6">
                  <c:v>3.7351000000000002E-2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31-4181-966A-5858E36A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0442752"/>
        <c:axId val="200376080"/>
      </c:barChart>
      <c:lineChart>
        <c:grouping val="standard"/>
        <c:varyColors val="0"/>
        <c:ser>
          <c:idx val="2"/>
          <c:order val="2"/>
          <c:tx>
            <c:strRef>
              <c:f>List1!$D$8</c:f>
              <c:strCache>
                <c:ptCount val="1"/>
                <c:pt idx="0">
                  <c:v>kapitola AV ČR celkem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2128516446779616E-2"/>
                  <c:y val="-3.908303760659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31-4181-966A-5858E36A584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List1!$E$5:$Q$5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List1!$E$8:$Q$8</c:f>
              <c:numCache>
                <c:formatCode>General</c:formatCode>
                <c:ptCount val="13"/>
                <c:pt idx="0">
                  <c:v>5.6172299999999993</c:v>
                </c:pt>
                <c:pt idx="1">
                  <c:v>5.5176139999999991</c:v>
                </c:pt>
                <c:pt idx="2">
                  <c:v>5.8823970000000001</c:v>
                </c:pt>
                <c:pt idx="3">
                  <c:v>5.1504199999999987</c:v>
                </c:pt>
                <c:pt idx="4">
                  <c:v>4.864298999999999</c:v>
                </c:pt>
                <c:pt idx="5">
                  <c:v>4.6680499999999991</c:v>
                </c:pt>
                <c:pt idx="6">
                  <c:v>4.4491920000000009</c:v>
                </c:pt>
                <c:pt idx="7">
                  <c:v>4.4522570000000004</c:v>
                </c:pt>
                <c:pt idx="8">
                  <c:v>4.5223559999999994</c:v>
                </c:pt>
                <c:pt idx="9">
                  <c:v>4.8294109999999995</c:v>
                </c:pt>
                <c:pt idx="10">
                  <c:v>5.133170999999999</c:v>
                </c:pt>
                <c:pt idx="11">
                  <c:v>5.247482999999999</c:v>
                </c:pt>
                <c:pt idx="12">
                  <c:v>5.4339300000000001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F31-4181-966A-5858E36A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42752"/>
        <c:axId val="200376080"/>
      </c:lineChart>
      <c:catAx>
        <c:axId val="1004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376080"/>
        <c:crosses val="autoZero"/>
        <c:auto val="1"/>
        <c:lblAlgn val="ctr"/>
        <c:lblOffset val="100"/>
        <c:noMultiLvlLbl val="0"/>
      </c:catAx>
      <c:valAx>
        <c:axId val="20037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44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45353504177632E-2"/>
          <c:y val="2.1028237898742742E-2"/>
          <c:w val="0.96689089789702221"/>
          <c:h val="0.88184480050206282"/>
        </c:manualLayout>
      </c:layout>
      <c:bubbleChart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1.0299210984571488E-2"/>
                  <c:y val="-2.99319792023095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28,6 mld. Kč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BA8-4439-905A-E1353404F4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03F0DE-63A6-47B8-BC4F-1E7A2E0EE86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BA8-4439-905A-E1353404F4DB}"/>
                </c:ext>
              </c:extLst>
            </c:dLbl>
            <c:dLbl>
              <c:idx val="2"/>
              <c:layout>
                <c:manualLayout>
                  <c:x val="-5.9701483182280244E-3"/>
                  <c:y val="-2.1768712147134234E-2"/>
                </c:manualLayout>
              </c:layout>
              <c:tx>
                <c:rich>
                  <a:bodyPr/>
                  <a:lstStyle/>
                  <a:p>
                    <a:fld id="{2B309036-F1E6-4987-86DE-01870787D56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BA8-4439-905A-E1353404F4DB}"/>
                </c:ext>
              </c:extLst>
            </c:dLbl>
            <c:dLbl>
              <c:idx val="3"/>
              <c:layout>
                <c:manualLayout>
                  <c:x val="-7.9600410608311849E-3"/>
                  <c:y val="-2.04082747674272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4EA4151-58C4-44ED-A948-81C66632C662}" type="CELLRANGE">
                      <a:rPr lang="en-US" sz="1050" b="1">
                        <a:solidFill>
                          <a:schemeClr val="bg1"/>
                        </a:solidFill>
                      </a:rPr>
                      <a:pPr>
                        <a:defRPr sz="105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52151125921396E-2"/>
                      <c:h val="4.621780410687322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BA8-4439-905A-E1353404F4DB}"/>
                </c:ext>
              </c:extLst>
            </c:dLbl>
            <c:dLbl>
              <c:idx val="4"/>
              <c:layout>
                <c:manualLayout>
                  <c:x val="-3.9800988788188272E-3"/>
                  <c:y val="-1.6326534110350687E-2"/>
                </c:manualLayout>
              </c:layout>
              <c:tx>
                <c:rich>
                  <a:bodyPr/>
                  <a:lstStyle/>
                  <a:p>
                    <a:fld id="{98E2C07D-F6C5-40F7-B9A2-1035182AF53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BA8-4439-905A-E1353404F4DB}"/>
                </c:ext>
              </c:extLst>
            </c:dLbl>
            <c:dLbl>
              <c:idx val="5"/>
              <c:layout>
                <c:manualLayout>
                  <c:x val="-5.9701483182281702E-3"/>
                  <c:y val="-2.1768712147134234E-2"/>
                </c:manualLayout>
              </c:layout>
              <c:tx>
                <c:rich>
                  <a:bodyPr/>
                  <a:lstStyle/>
                  <a:p>
                    <a:fld id="{7029D2ED-5F42-44AD-BF8C-3AF83A8DF1E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BA8-4439-905A-E1353404F4DB}"/>
                </c:ext>
              </c:extLst>
            </c:dLbl>
            <c:dLbl>
              <c:idx val="6"/>
              <c:layout>
                <c:manualLayout>
                  <c:x val="-5.9701483182281702E-3"/>
                  <c:y val="-1.9047623128742447E-2"/>
                </c:manualLayout>
              </c:layout>
              <c:tx>
                <c:rich>
                  <a:bodyPr/>
                  <a:lstStyle/>
                  <a:p>
                    <a:fld id="{17AB8621-3C81-456A-919D-53AEDA3F75C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BA8-4439-905A-E1353404F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2015'!$E$14:$E$20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 formatCode="0">
                  <c:v>5</c:v>
                </c:pt>
                <c:pt idx="3" formatCode="0">
                  <c:v>5</c:v>
                </c:pt>
                <c:pt idx="4" formatCode="0">
                  <c:v>5</c:v>
                </c:pt>
                <c:pt idx="5" formatCode="0">
                  <c:v>5</c:v>
                </c:pt>
                <c:pt idx="6" formatCode="0">
                  <c:v>5</c:v>
                </c:pt>
              </c:numCache>
            </c:numRef>
          </c:yVal>
          <c:bubbleSize>
            <c:numRef>
              <c:f>'VaV 2015'!$F$14:$F$20</c:f>
              <c:numCache>
                <c:formatCode>General</c:formatCode>
                <c:ptCount val="7"/>
                <c:pt idx="0" formatCode="0.0">
                  <c:v>28.562501870000002</c:v>
                </c:pt>
                <c:pt idx="2" formatCode="0.0">
                  <c:v>3.6581279000000002</c:v>
                </c:pt>
                <c:pt idx="3" formatCode="0.0">
                  <c:v>13.629428000000008</c:v>
                </c:pt>
                <c:pt idx="4" formatCode="0.0">
                  <c:v>7.9840290000000014</c:v>
                </c:pt>
                <c:pt idx="5" formatCode="0.0">
                  <c:v>3.1158609999999993</c:v>
                </c:pt>
                <c:pt idx="6" formatCode="0.0">
                  <c:v>0.17505597000000001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'VaV 2015'!$F$14:$F$20</c15:f>
                <c15:dlblRangeCache>
                  <c:ptCount val="7"/>
                  <c:pt idx="0">
                    <c:v>28,6</c:v>
                  </c:pt>
                  <c:pt idx="2">
                    <c:v>3,7</c:v>
                  </c:pt>
                  <c:pt idx="3">
                    <c:v>13,6</c:v>
                  </c:pt>
                  <c:pt idx="4">
                    <c:v>8,0</c:v>
                  </c:pt>
                  <c:pt idx="5">
                    <c:v>3,1</c:v>
                  </c:pt>
                  <c:pt idx="6">
                    <c:v>0,2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4BA8-4439-905A-E1353404F4DB}"/>
            </c:ext>
          </c:extLst>
        </c:ser>
        <c:ser>
          <c:idx val="1"/>
          <c:order val="1"/>
          <c:spPr>
            <a:solidFill>
              <a:srgbClr val="A8CCEA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6.4371048008610816E-4"/>
                  <c:y val="-2.176871214713420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BA8-4439-905A-E1353404F4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386F78-9959-41F1-8097-8D7F8FCA9DA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BA8-4439-905A-E1353404F4DB}"/>
                </c:ext>
              </c:extLst>
            </c:dLbl>
            <c:dLbl>
              <c:idx val="2"/>
              <c:layout>
                <c:manualLayout>
                  <c:x val="-7.9601977576373648E-3"/>
                  <c:y val="-2.1768712147134262E-2"/>
                </c:manualLayout>
              </c:layout>
              <c:tx>
                <c:rich>
                  <a:bodyPr/>
                  <a:lstStyle/>
                  <a:p>
                    <a:fld id="{2E726C27-D9F2-4829-A9FB-93D40CE096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4BA8-4439-905A-E1353404F4DB}"/>
                </c:ext>
              </c:extLst>
            </c:dLbl>
            <c:dLbl>
              <c:idx val="3"/>
              <c:layout>
                <c:manualLayout>
                  <c:x val="-9.9502471970467077E-3"/>
                  <c:y val="-2.4489801165526039E-2"/>
                </c:manualLayout>
              </c:layout>
              <c:tx>
                <c:rich>
                  <a:bodyPr/>
                  <a:lstStyle/>
                  <a:p>
                    <a:fld id="{837AE74C-7202-476A-9A43-0C4DD33786D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4BA8-4439-905A-E1353404F4DB}"/>
                </c:ext>
              </c:extLst>
            </c:dLbl>
            <c:dLbl>
              <c:idx val="4"/>
              <c:layout>
                <c:manualLayout>
                  <c:x val="-9.9502471970467077E-3"/>
                  <c:y val="-2.1768712147134262E-2"/>
                </c:manualLayout>
              </c:layout>
              <c:tx>
                <c:rich>
                  <a:bodyPr/>
                  <a:lstStyle/>
                  <a:p>
                    <a:fld id="{C5DFB418-3BB0-4E74-9CD5-881FA7667C9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4BA8-4439-905A-E1353404F4DB}"/>
                </c:ext>
              </c:extLst>
            </c:dLbl>
            <c:dLbl>
              <c:idx val="5"/>
              <c:layout>
                <c:manualLayout>
                  <c:x val="-5.9701483182280244E-3"/>
                  <c:y val="-2.1768712147134262E-2"/>
                </c:manualLayout>
              </c:layout>
              <c:tx>
                <c:rich>
                  <a:bodyPr/>
                  <a:lstStyle/>
                  <a:p>
                    <a:fld id="{3EF64907-2475-4AB6-828A-1F95E658D9C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BA8-4439-905A-E1353404F4DB}"/>
                </c:ext>
              </c:extLst>
            </c:dLbl>
            <c:dLbl>
              <c:idx val="6"/>
              <c:layout>
                <c:manualLayout>
                  <c:x val="-5.9701483182280244E-3"/>
                  <c:y val="-1.9047623128742485E-2"/>
                </c:manualLayout>
              </c:layout>
              <c:tx>
                <c:rich>
                  <a:bodyPr/>
                  <a:lstStyle/>
                  <a:p>
                    <a:fld id="{EFA074AF-74D1-492E-851D-371AA00A5A9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4BA8-4439-905A-E1353404F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2015'!$G$14:$G$20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yVal>
          <c:bubbleSize>
            <c:numRef>
              <c:f>'VaV 2015'!$H$14:$H$20</c:f>
              <c:numCache>
                <c:formatCode>General</c:formatCode>
                <c:ptCount val="7"/>
                <c:pt idx="0" formatCode="0.0">
                  <c:v>13.819510729999996</c:v>
                </c:pt>
                <c:pt idx="2" formatCode="0.0">
                  <c:v>2.1238939099999983</c:v>
                </c:pt>
                <c:pt idx="3" formatCode="0.0">
                  <c:v>6.9079059999999961</c:v>
                </c:pt>
                <c:pt idx="4" formatCode="0.0">
                  <c:v>4.3190790000000012</c:v>
                </c:pt>
                <c:pt idx="5" formatCode="0.0">
                  <c:v>0.42190200000000005</c:v>
                </c:pt>
                <c:pt idx="6" formatCode="0.0">
                  <c:v>4.6729820000000005E-2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'VaV 2015'!$H$14:$H$20</c15:f>
                <c15:dlblRangeCache>
                  <c:ptCount val="7"/>
                  <c:pt idx="0">
                    <c:v>13,8</c:v>
                  </c:pt>
                  <c:pt idx="2">
                    <c:v>2,1</c:v>
                  </c:pt>
                  <c:pt idx="3">
                    <c:v>6,9</c:v>
                  </c:pt>
                  <c:pt idx="4">
                    <c:v>4,3</c:v>
                  </c:pt>
                  <c:pt idx="5">
                    <c:v>0,4</c:v>
                  </c:pt>
                  <c:pt idx="6">
                    <c:v>0,0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4BA8-4439-905A-E1353404F4DB}"/>
            </c:ext>
          </c:extLst>
        </c:ser>
        <c:ser>
          <c:idx val="3"/>
          <c:order val="2"/>
          <c:spPr>
            <a:solidFill>
              <a:srgbClr val="559CD7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052360081112535E-2"/>
                  <c:y val="-2.5641228912363589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45,6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4BA8-4439-905A-E1353404F4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49D4BE-1445-4137-B55C-8ECE2B2A859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BA8-4439-905A-E1353404F4DB}"/>
                </c:ext>
              </c:extLst>
            </c:dLbl>
            <c:dLbl>
              <c:idx val="2"/>
              <c:layout>
                <c:manualLayout>
                  <c:x val="-5.9701483182280244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EBA6529E-B3B9-473F-A92C-F0E134C7ADD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4BA8-4439-905A-E1353404F4DB}"/>
                </c:ext>
              </c:extLst>
            </c:dLbl>
            <c:dLbl>
              <c:idx val="3"/>
              <c:layout>
                <c:manualLayout>
                  <c:x val="-5.9701483182280244E-3"/>
                  <c:y val="-1.904762312874244E-2"/>
                </c:manualLayout>
              </c:layout>
              <c:tx>
                <c:rich>
                  <a:bodyPr/>
                  <a:lstStyle/>
                  <a:p>
                    <a:fld id="{1F1BEEF6-0358-43E3-8AC6-4CBCDAE99B0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4BA8-4439-905A-E1353404F4DB}"/>
                </c:ext>
              </c:extLst>
            </c:dLbl>
            <c:dLbl>
              <c:idx val="4"/>
              <c:layout>
                <c:manualLayout>
                  <c:x val="-5.9701483182280973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D895CA9C-3DF5-40C1-BA3F-73A12FB4E1E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4BA8-4439-905A-E1353404F4DB}"/>
                </c:ext>
              </c:extLst>
            </c:dLbl>
            <c:dLbl>
              <c:idx val="5"/>
              <c:layout>
                <c:manualLayout>
                  <c:x val="-5.9701483182280244E-3"/>
                  <c:y val="-1.904762312874244E-2"/>
                </c:manualLayout>
              </c:layout>
              <c:tx>
                <c:rich>
                  <a:bodyPr/>
                  <a:lstStyle/>
                  <a:p>
                    <a:fld id="{FA0FDF85-5112-4D0F-A9B8-3A14EC0320A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4BA8-4439-905A-E1353404F4DB}"/>
                </c:ext>
              </c:extLst>
            </c:dLbl>
            <c:dLbl>
              <c:idx val="6"/>
              <c:layout>
                <c:manualLayout>
                  <c:x val="-3.9800988788186824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AE9F6AC7-74D3-42DB-8E6C-4CCCD3EB45A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4BA8-4439-905A-E1353404F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2015'!$I$14:$I$20</c:f>
              <c:numCache>
                <c:formatCode>#,##0</c:formatCode>
                <c:ptCount val="7"/>
                <c:pt idx="0">
                  <c:v>3</c:v>
                </c:pt>
                <c:pt idx="1">
                  <c:v>3</c:v>
                </c:pt>
                <c:pt idx="2" formatCode="General">
                  <c:v>3</c:v>
                </c:pt>
                <c:pt idx="3" formatCode="General">
                  <c:v>3</c:v>
                </c:pt>
                <c:pt idx="4" formatCode="General">
                  <c:v>3</c:v>
                </c:pt>
                <c:pt idx="5" formatCode="General">
                  <c:v>3</c:v>
                </c:pt>
                <c:pt idx="6" formatCode="General">
                  <c:v>3</c:v>
                </c:pt>
              </c:numCache>
            </c:numRef>
          </c:yVal>
          <c:bubbleSize>
            <c:numRef>
              <c:f>'VaV 2015'!$J$14:$J$20</c:f>
              <c:numCache>
                <c:formatCode>General</c:formatCode>
                <c:ptCount val="7"/>
                <c:pt idx="0" formatCode="0.0">
                  <c:v>45.606931269999961</c:v>
                </c:pt>
                <c:pt idx="2" formatCode="0.0">
                  <c:v>42.340450519999955</c:v>
                </c:pt>
                <c:pt idx="3" formatCode="0.0">
                  <c:v>0.93013400000000002</c:v>
                </c:pt>
                <c:pt idx="4" formatCode="0.0">
                  <c:v>1.9497909999999996</c:v>
                </c:pt>
                <c:pt idx="5" formatCode="0.0">
                  <c:v>0.26799000000000001</c:v>
                </c:pt>
                <c:pt idx="6" formatCode="0.0">
                  <c:v>0.11856575000000004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'VaV 2015'!$J$14:$J$20</c15:f>
                <c15:dlblRangeCache>
                  <c:ptCount val="7"/>
                  <c:pt idx="0">
                    <c:v>45,6</c:v>
                  </c:pt>
                  <c:pt idx="2">
                    <c:v>42,3</c:v>
                  </c:pt>
                  <c:pt idx="3">
                    <c:v>0,9</c:v>
                  </c:pt>
                  <c:pt idx="4">
                    <c:v>1,9</c:v>
                  </c:pt>
                  <c:pt idx="5">
                    <c:v>0,3</c:v>
                  </c:pt>
                  <c:pt idx="6">
                    <c:v>0,1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4BA8-4439-905A-E1353404F4DB}"/>
            </c:ext>
          </c:extLst>
        </c:ser>
        <c:ser>
          <c:idx val="4"/>
          <c:order val="3"/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8398162197177546E-3"/>
                  <c:y val="-2.1384974317847721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4BA8-4439-905A-E1353404F4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7872610-9443-4F50-916A-2D031E4DB40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4BA8-4439-905A-E1353404F4DB}"/>
                </c:ext>
              </c:extLst>
            </c:dLbl>
            <c:dLbl>
              <c:idx val="2"/>
              <c:layout>
                <c:manualLayout>
                  <c:x val="-7.9601977576373648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9DAEF7CE-F16A-409C-88E5-5EF1B1C9C8E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4BA8-4439-905A-E1353404F4DB}"/>
                </c:ext>
              </c:extLst>
            </c:dLbl>
            <c:dLbl>
              <c:idx val="3"/>
              <c:layout>
                <c:manualLayout>
                  <c:x val="-5.9701483182280244E-3"/>
                  <c:y val="-2.4489801165526095E-2"/>
                </c:manualLayout>
              </c:layout>
              <c:tx>
                <c:rich>
                  <a:bodyPr/>
                  <a:lstStyle/>
                  <a:p>
                    <a:fld id="{D001A592-4389-4954-A805-D2E31A21060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4BA8-4439-905A-E1353404F4DB}"/>
                </c:ext>
              </c:extLst>
            </c:dLbl>
            <c:dLbl>
              <c:idx val="4"/>
              <c:layout>
                <c:manualLayout>
                  <c:x val="-5.9701483182280244E-3"/>
                  <c:y val="-2.4489801165526095E-2"/>
                </c:manualLayout>
              </c:layout>
              <c:tx>
                <c:rich>
                  <a:bodyPr/>
                  <a:lstStyle/>
                  <a:p>
                    <a:fld id="{221ECF10-BE92-4F85-BAD6-7AA4F61320B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4BA8-4439-905A-E1353404F4DB}"/>
                </c:ext>
              </c:extLst>
            </c:dLbl>
            <c:dLbl>
              <c:idx val="5"/>
              <c:layout>
                <c:manualLayout>
                  <c:x val="-5.9701483182281702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B403F765-EBAB-4072-8F4B-58F24B42938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4BA8-4439-905A-E1353404F4DB}"/>
                </c:ext>
              </c:extLst>
            </c:dLbl>
            <c:dLbl>
              <c:idx val="6"/>
              <c:layout>
                <c:manualLayout>
                  <c:x val="-7.9601977576375087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A6B809AE-389B-45AD-AC26-B8A9E5DFE87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4BA8-4439-905A-E1353404F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2015'!$K$14:$K$20</c:f>
              <c:numCache>
                <c:formatCode>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yVal>
          <c:bubbleSize>
            <c:numRef>
              <c:f>'VaV 2015'!$L$14:$L$20</c:f>
              <c:numCache>
                <c:formatCode>General</c:formatCode>
                <c:ptCount val="7"/>
                <c:pt idx="0" formatCode="0.0">
                  <c:v>0.67444571999999103</c:v>
                </c:pt>
                <c:pt idx="2" formatCode="0.00">
                  <c:v>2.5032720000000001E-2</c:v>
                </c:pt>
                <c:pt idx="3" formatCode="0.00">
                  <c:v>0.61522900000000014</c:v>
                </c:pt>
                <c:pt idx="4" formatCode="0.00">
                  <c:v>2.9207999999991685E-2</c:v>
                </c:pt>
                <c:pt idx="5" formatCode="0.000">
                  <c:v>2.7709999999991912E-3</c:v>
                </c:pt>
                <c:pt idx="6" formatCode="0.000">
                  <c:v>2.2050000000000004E-3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'VaV 2015'!$L$14:$L$20</c15:f>
                <c15:dlblRangeCache>
                  <c:ptCount val="7"/>
                  <c:pt idx="0">
                    <c:v>0,7</c:v>
                  </c:pt>
                  <c:pt idx="2">
                    <c:v>0,03</c:v>
                  </c:pt>
                  <c:pt idx="3">
                    <c:v>0,62</c:v>
                  </c:pt>
                  <c:pt idx="4">
                    <c:v>0,03</c:v>
                  </c:pt>
                  <c:pt idx="5">
                    <c:v>0,003</c:v>
                  </c:pt>
                  <c:pt idx="6">
                    <c:v>0,002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4BA8-4439-905A-E1353404F4DB}"/>
            </c:ext>
          </c:extLst>
        </c:ser>
        <c:ser>
          <c:idx val="5"/>
          <c:order val="4"/>
          <c:spPr>
            <a:ln w="25400">
              <a:noFill/>
            </a:ln>
          </c:spPr>
          <c:invertIfNegative val="0"/>
          <c:yVal>
            <c:numRef>
              <c:f>'VaV 2015'!$M$14:$M$20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 formatCode="#,##0">
                  <c:v>1</c:v>
                </c:pt>
                <c:pt idx="3" formatCode="#,##0">
                  <c:v>1</c:v>
                </c:pt>
                <c:pt idx="4" formatCode="#,##0">
                  <c:v>1</c:v>
                </c:pt>
                <c:pt idx="5" formatCode="#,##0">
                  <c:v>1</c:v>
                </c:pt>
                <c:pt idx="6" formatCode="#,##0">
                  <c:v>1</c:v>
                </c:pt>
              </c:numCache>
            </c:numRef>
          </c:yVal>
          <c:bubbleSize>
            <c:numRef>
              <c:f>'VaV 2015'!$N$14:$N$20</c:f>
              <c:numCache>
                <c:formatCode>General</c:formatCode>
                <c:ptCount val="7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4BA8-4439-905A-E1353404F4DB}"/>
            </c:ext>
          </c:extLst>
        </c:ser>
        <c:ser>
          <c:idx val="6"/>
          <c:order val="5"/>
          <c:spPr>
            <a:solidFill>
              <a:srgbClr val="3087CE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D9A13E9-437A-45B4-AB7C-4C77415DCDB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4BA8-4439-905A-E1353404F4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62198A-FAF5-42F4-A226-F3C4C5483D3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7AD-4AFC-8B84-2A6B55467534}"/>
                </c:ext>
              </c:extLst>
            </c:dLbl>
            <c:dLbl>
              <c:idx val="2"/>
              <c:layout>
                <c:manualLayout>
                  <c:x val="-0.22242923611403836"/>
                  <c:y val="-3.93748008730624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48,1 mld. Kč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4BA8-4439-905A-E1353404F4DB}"/>
                </c:ext>
              </c:extLst>
            </c:dLbl>
            <c:dLbl>
              <c:idx val="3"/>
              <c:layout>
                <c:manualLayout>
                  <c:x val="-2.0041834913333355E-2"/>
                  <c:y val="-3.9467360751483375E-2"/>
                </c:manualLayout>
              </c:layout>
              <c:tx>
                <c:rich>
                  <a:bodyPr/>
                  <a:lstStyle/>
                  <a:p>
                    <a:fld id="{DDADE3E5-67E4-4855-B6A8-51C0A7968F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4BA8-4439-905A-E1353404F4DB}"/>
                </c:ext>
              </c:extLst>
            </c:dLbl>
            <c:dLbl>
              <c:idx val="4"/>
              <c:layout>
                <c:manualLayout>
                  <c:x val="-1.7636681854117982E-2"/>
                  <c:y val="-4.1548886721064153E-2"/>
                </c:manualLayout>
              </c:layout>
              <c:tx>
                <c:rich>
                  <a:bodyPr/>
                  <a:lstStyle/>
                  <a:p>
                    <a:fld id="{73AE78B8-A7D6-4223-97E8-28FE16E26A7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4BA8-4439-905A-E1353404F4DB}"/>
                </c:ext>
              </c:extLst>
            </c:dLbl>
            <c:dLbl>
              <c:idx val="5"/>
              <c:layout>
                <c:manualLayout>
                  <c:x val="6.8546977662934121E-4"/>
                  <c:y val="-4.3502714339860596E-2"/>
                </c:manualLayout>
              </c:layout>
              <c:tx>
                <c:rich>
                  <a:bodyPr/>
                  <a:lstStyle/>
                  <a:p>
                    <a:fld id="{6146DE16-C59B-4C52-80A0-2DAABF8BB92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4BA8-4439-905A-E1353404F4DB}"/>
                </c:ext>
              </c:extLst>
            </c:dLbl>
            <c:dLbl>
              <c:idx val="6"/>
              <c:layout>
                <c:manualLayout>
                  <c:x val="-5.2910045562353921E-3"/>
                  <c:y val="-4.0816335275876657E-2"/>
                </c:manualLayout>
              </c:layout>
              <c:tx>
                <c:rich>
                  <a:bodyPr/>
                  <a:lstStyle/>
                  <a:p>
                    <a:fld id="{1CB97F60-EF5C-49C6-99B0-D6F6A555213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4BA8-4439-905A-E1353404F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2015'!$O$14:$O$20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bubbleSize>
            <c:numRef>
              <c:f>'VaV 2015'!$P$14:$P$20</c:f>
              <c:numCache>
                <c:formatCode>General</c:formatCode>
                <c:ptCount val="7"/>
                <c:pt idx="2" formatCode="0.0">
                  <c:v>48.147505049999985</c:v>
                </c:pt>
                <c:pt idx="3" formatCode="0.0">
                  <c:v>22.08269700000001</c:v>
                </c:pt>
                <c:pt idx="4" formatCode="0.0">
                  <c:v>14.282106999999998</c:v>
                </c:pt>
                <c:pt idx="5" formatCode="0.0">
                  <c:v>3.8085239999999994</c:v>
                </c:pt>
                <c:pt idx="6" formatCode="0.0">
                  <c:v>0.34255654000000002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'VaV 2015'!$P$14:$P$20</c15:f>
                <c15:dlblRangeCache>
                  <c:ptCount val="7"/>
                  <c:pt idx="2">
                    <c:v>48,1</c:v>
                  </c:pt>
                  <c:pt idx="3">
                    <c:v>22,1</c:v>
                  </c:pt>
                  <c:pt idx="4">
                    <c:v>14,3</c:v>
                  </c:pt>
                  <c:pt idx="5">
                    <c:v>3,8</c:v>
                  </c:pt>
                  <c:pt idx="6">
                    <c:v>0,3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8-4BA8-4439-905A-E1353404F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2342864"/>
        <c:axId val="202343256"/>
      </c:bubbleChart>
      <c:valAx>
        <c:axId val="202342864"/>
        <c:scaling>
          <c:orientation val="minMax"/>
          <c:max val="7.5"/>
          <c:min val="1"/>
        </c:scaling>
        <c:delete val="1"/>
        <c:axPos val="b"/>
        <c:minorGridlines>
          <c:spPr>
            <a:ln>
              <a:solidFill>
                <a:schemeClr val="bg1">
                  <a:lumMod val="95000"/>
                  <a:alpha val="30000"/>
                </a:schemeClr>
              </a:solidFill>
            </a:ln>
          </c:spPr>
        </c:minorGridlines>
        <c:numFmt formatCode="#,##0" sourceLinked="0"/>
        <c:majorTickMark val="out"/>
        <c:minorTickMark val="none"/>
        <c:tickLblPos val="none"/>
        <c:crossAx val="202343256"/>
        <c:crosses val="autoZero"/>
        <c:crossBetween val="midCat"/>
        <c:majorUnit val="1"/>
        <c:minorUnit val="1"/>
      </c:valAx>
      <c:valAx>
        <c:axId val="202343256"/>
        <c:scaling>
          <c:orientation val="minMax"/>
          <c:max val="6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  <a:alpha val="24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202342864"/>
        <c:crosses val="autoZero"/>
        <c:crossBetween val="midCat"/>
        <c:majorUnit val="1"/>
        <c:minorUnit val="0.4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C3055-0350-4EEE-9BC6-5EE537F135D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264A27-4FBD-4F4B-A6B0-496C5E488D96}">
      <dgm:prSet phldrT="[Text]" custT="1"/>
      <dgm:spPr>
        <a:solidFill>
          <a:srgbClr val="FFC000"/>
        </a:solidFill>
        <a:ln>
          <a:noFill/>
        </a:ln>
      </dgm:spPr>
      <dgm:t>
        <a:bodyPr anchor="ctr"/>
        <a:lstStyle/>
        <a:p>
          <a:pPr algn="l"/>
          <a:r>
            <a:rPr lang="cs-CZ" altLang="cs-CZ" sz="2200" b="1" dirty="0">
              <a:latin typeface="Calibri" pitchFamily="34" charset="0"/>
            </a:rPr>
            <a:t>Zkvalitnění dialogu mezi vědou a českou společností</a:t>
          </a:r>
        </a:p>
      </dgm:t>
    </dgm:pt>
    <dgm:pt modelId="{D512B9FA-CD8D-48E1-8B3F-DF2BF763F4FB}" type="parTrans" cxnId="{8FBEBAFB-E1A3-4869-B097-68562F8792B8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CF42DCBC-FEB8-43C2-BF14-B7C85BDD5C8F}" type="sibTrans" cxnId="{8FBEBAFB-E1A3-4869-B097-68562F8792B8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D6F54CBC-848B-400C-8292-E425C866EC2E}">
      <dgm:prSet phldrT="[Text]" custT="1"/>
      <dgm:spPr>
        <a:solidFill>
          <a:srgbClr val="00B0F0"/>
        </a:solidFill>
        <a:ln>
          <a:noFill/>
        </a:ln>
      </dgm:spPr>
      <dgm:t>
        <a:bodyPr anchor="ctr" anchorCtr="0"/>
        <a:lstStyle/>
        <a:p>
          <a:pPr algn="l"/>
          <a:r>
            <a:rPr lang="cs-CZ" sz="2200" b="1" dirty="0">
              <a:latin typeface="Calibri" pitchFamily="34" charset="0"/>
            </a:rPr>
            <a:t>Posílení spolupráce se vzdělávací a aplikační sférou</a:t>
          </a:r>
        </a:p>
      </dgm:t>
    </dgm:pt>
    <dgm:pt modelId="{B11BADF4-5F51-472C-8696-C7A369D35388}" type="parTrans" cxnId="{5E6FDFBA-ED86-4654-814E-80D0FBD981B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A7F2C8ED-DFA7-4C8F-9885-42C91B37AFB3}" type="sibTrans" cxnId="{5E6FDFBA-ED86-4654-814E-80D0FBD981B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223AD096-2C19-401C-BA42-AF6C3A2562AB}">
      <dgm:prSet phldrT="[Text]" custT="1"/>
      <dgm:spPr>
        <a:solidFill>
          <a:srgbClr val="92D050"/>
        </a:solidFill>
        <a:ln>
          <a:noFill/>
        </a:ln>
      </dgm:spPr>
      <dgm:t>
        <a:bodyPr anchor="ctr"/>
        <a:lstStyle/>
        <a:p>
          <a:pPr algn="l"/>
          <a:r>
            <a:rPr lang="cs-CZ" altLang="cs-CZ" sz="2200" b="1" dirty="0">
              <a:latin typeface="Calibri" pitchFamily="34" charset="0"/>
            </a:rPr>
            <a:t>Podpora české ekonomiky a konkurenceschopnosti</a:t>
          </a:r>
          <a:endParaRPr lang="cs-CZ" sz="2200" b="1" dirty="0">
            <a:latin typeface="Calibri" pitchFamily="34" charset="0"/>
          </a:endParaRPr>
        </a:p>
      </dgm:t>
    </dgm:pt>
    <dgm:pt modelId="{90D2871F-670A-44F6-8C02-9BF008292860}" type="parTrans" cxnId="{630A26D3-121D-4147-AA4E-F1CDF7AD49A9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AB2FDF9F-EA5B-4223-B452-9765577E03F3}" type="sibTrans" cxnId="{630A26D3-121D-4147-AA4E-F1CDF7AD49A9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D14E6B6E-CD3C-48CB-82DE-57D561EA441B}">
      <dgm:prSet phldrT="[Text]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 anchor="ctr" anchorCtr="0"/>
        <a:lstStyle/>
        <a:p>
          <a:pPr algn="l"/>
          <a:r>
            <a:rPr lang="cs-CZ" altLang="cs-CZ" sz="2200" b="1" dirty="0">
              <a:latin typeface="Calibri" pitchFamily="34" charset="0"/>
            </a:rPr>
            <a:t>Vytvoření expertního zázemí pro efektivní politické rozhodování</a:t>
          </a:r>
          <a:endParaRPr lang="cs-CZ" sz="2200" b="1" dirty="0">
            <a:latin typeface="Calibri" pitchFamily="34" charset="0"/>
          </a:endParaRPr>
        </a:p>
      </dgm:t>
    </dgm:pt>
    <dgm:pt modelId="{4103C86B-40B2-46F8-992B-29F2AA77CF85}" type="parTrans" cxnId="{5F874939-3E86-443E-BB3B-6C1010B81B42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B63FCF11-29C8-42AA-9B12-340567160340}" type="sibTrans" cxnId="{5F874939-3E86-443E-BB3B-6C1010B81B42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8E027B61-E9C5-4538-84F4-F7DBC798B375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 anchor="ctr" anchorCtr="0"/>
        <a:lstStyle/>
        <a:p>
          <a:pPr algn="l"/>
          <a:r>
            <a:rPr lang="cs-CZ" altLang="cs-CZ" sz="2200" b="1" dirty="0">
              <a:latin typeface="Calibri" pitchFamily="34" charset="0"/>
            </a:rPr>
            <a:t>Přirozené propojení základního a aplikovaného výzkumu</a:t>
          </a:r>
          <a:endParaRPr lang="cs-CZ" sz="2200" b="1" dirty="0">
            <a:latin typeface="Calibri" pitchFamily="34" charset="0"/>
          </a:endParaRPr>
        </a:p>
      </dgm:t>
    </dgm:pt>
    <dgm:pt modelId="{7D360479-1E3C-41D6-B873-D47C92519624}" type="sibTrans" cxnId="{65959E86-3905-4FC2-A0A0-522AAE25C09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00771362-5BC8-4A65-A218-7AC566EC02D9}" type="parTrans" cxnId="{65959E86-3905-4FC2-A0A0-522AAE25C09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4BCBEDDE-497F-46B6-8939-B1765B9E05C6}" type="pres">
      <dgm:prSet presAssocID="{8EFC3055-0350-4EEE-9BC6-5EE537F135D5}" presName="linear" presStyleCnt="0">
        <dgm:presLayoutVars>
          <dgm:animLvl val="lvl"/>
          <dgm:resizeHandles val="exact"/>
        </dgm:presLayoutVars>
      </dgm:prSet>
      <dgm:spPr/>
    </dgm:pt>
    <dgm:pt modelId="{1CCD0A2D-F504-41EE-9445-CD1EF37B1F4E}" type="pres">
      <dgm:prSet presAssocID="{11264A27-4FBD-4F4B-A6B0-496C5E488D96}" presName="parentText" presStyleLbl="node1" presStyleIdx="0" presStyleCnt="5" custLinFactNeighborX="3293" custLinFactNeighborY="-22825">
        <dgm:presLayoutVars>
          <dgm:chMax val="0"/>
          <dgm:bulletEnabled val="1"/>
        </dgm:presLayoutVars>
      </dgm:prSet>
      <dgm:spPr/>
    </dgm:pt>
    <dgm:pt modelId="{0A8E93DF-4C26-4F7F-B848-F7B9548AB507}" type="pres">
      <dgm:prSet presAssocID="{CF42DCBC-FEB8-43C2-BF14-B7C85BDD5C8F}" presName="spacer" presStyleCnt="0"/>
      <dgm:spPr/>
    </dgm:pt>
    <dgm:pt modelId="{71738038-65A9-49F2-B580-A78CC42B131C}" type="pres">
      <dgm:prSet presAssocID="{8E027B61-E9C5-4538-84F4-F7DBC798B3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3DB148-A248-4A79-8437-C5D65D27B4E5}" type="pres">
      <dgm:prSet presAssocID="{7D360479-1E3C-41D6-B873-D47C92519624}" presName="spacer" presStyleCnt="0"/>
      <dgm:spPr/>
    </dgm:pt>
    <dgm:pt modelId="{43C20AAE-8E21-40AD-8C17-68ECA2778107}" type="pres">
      <dgm:prSet presAssocID="{D6F54CBC-848B-400C-8292-E425C866EC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D707EE-EC20-4604-90B4-C789032DE43B}" type="pres">
      <dgm:prSet presAssocID="{A7F2C8ED-DFA7-4C8F-9885-42C91B37AFB3}" presName="spacer" presStyleCnt="0"/>
      <dgm:spPr/>
    </dgm:pt>
    <dgm:pt modelId="{6CE8764D-8DF6-461E-81EC-35B41FC96A75}" type="pres">
      <dgm:prSet presAssocID="{223AD096-2C19-401C-BA42-AF6C3A2562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03BBB3-388B-48C5-8C89-B3F8966C1FC9}" type="pres">
      <dgm:prSet presAssocID="{AB2FDF9F-EA5B-4223-B452-9765577E03F3}" presName="spacer" presStyleCnt="0"/>
      <dgm:spPr/>
    </dgm:pt>
    <dgm:pt modelId="{30B387AD-3823-442C-9435-D41E51BF4DE4}" type="pres">
      <dgm:prSet presAssocID="{D14E6B6E-CD3C-48CB-82DE-57D561EA441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E1F40D-C5DB-4686-B4C9-8C1E2FE1D291}" type="presOf" srcId="{8E027B61-E9C5-4538-84F4-F7DBC798B375}" destId="{71738038-65A9-49F2-B580-A78CC42B131C}" srcOrd="0" destOrd="0" presId="urn:microsoft.com/office/officeart/2005/8/layout/vList2"/>
    <dgm:cxn modelId="{37715F0F-E9C2-4A40-BF0C-6D36952C9464}" type="presOf" srcId="{8EFC3055-0350-4EEE-9BC6-5EE537F135D5}" destId="{4BCBEDDE-497F-46B6-8939-B1765B9E05C6}" srcOrd="0" destOrd="0" presId="urn:microsoft.com/office/officeart/2005/8/layout/vList2"/>
    <dgm:cxn modelId="{80A5F034-FC6A-4DF2-A34C-587A22B0A860}" type="presOf" srcId="{D6F54CBC-848B-400C-8292-E425C866EC2E}" destId="{43C20AAE-8E21-40AD-8C17-68ECA2778107}" srcOrd="0" destOrd="0" presId="urn:microsoft.com/office/officeart/2005/8/layout/vList2"/>
    <dgm:cxn modelId="{5F874939-3E86-443E-BB3B-6C1010B81B42}" srcId="{8EFC3055-0350-4EEE-9BC6-5EE537F135D5}" destId="{D14E6B6E-CD3C-48CB-82DE-57D561EA441B}" srcOrd="4" destOrd="0" parTransId="{4103C86B-40B2-46F8-992B-29F2AA77CF85}" sibTransId="{B63FCF11-29C8-42AA-9B12-340567160340}"/>
    <dgm:cxn modelId="{54282F44-0008-448B-BA2E-2EA3FB0C08A3}" type="presOf" srcId="{223AD096-2C19-401C-BA42-AF6C3A2562AB}" destId="{6CE8764D-8DF6-461E-81EC-35B41FC96A75}" srcOrd="0" destOrd="0" presId="urn:microsoft.com/office/officeart/2005/8/layout/vList2"/>
    <dgm:cxn modelId="{65959E86-3905-4FC2-A0A0-522AAE25C09A}" srcId="{8EFC3055-0350-4EEE-9BC6-5EE537F135D5}" destId="{8E027B61-E9C5-4538-84F4-F7DBC798B375}" srcOrd="1" destOrd="0" parTransId="{00771362-5BC8-4A65-A218-7AC566EC02D9}" sibTransId="{7D360479-1E3C-41D6-B873-D47C92519624}"/>
    <dgm:cxn modelId="{ED2747AB-52F1-4F40-A066-65CAAD7ADD46}" type="presOf" srcId="{D14E6B6E-CD3C-48CB-82DE-57D561EA441B}" destId="{30B387AD-3823-442C-9435-D41E51BF4DE4}" srcOrd="0" destOrd="0" presId="urn:microsoft.com/office/officeart/2005/8/layout/vList2"/>
    <dgm:cxn modelId="{EDA64CB9-FE6D-48EF-A5FE-553159294AAD}" type="presOf" srcId="{11264A27-4FBD-4F4B-A6B0-496C5E488D96}" destId="{1CCD0A2D-F504-41EE-9445-CD1EF37B1F4E}" srcOrd="0" destOrd="0" presId="urn:microsoft.com/office/officeart/2005/8/layout/vList2"/>
    <dgm:cxn modelId="{5E6FDFBA-ED86-4654-814E-80D0FBD981BA}" srcId="{8EFC3055-0350-4EEE-9BC6-5EE537F135D5}" destId="{D6F54CBC-848B-400C-8292-E425C866EC2E}" srcOrd="2" destOrd="0" parTransId="{B11BADF4-5F51-472C-8696-C7A369D35388}" sibTransId="{A7F2C8ED-DFA7-4C8F-9885-42C91B37AFB3}"/>
    <dgm:cxn modelId="{630A26D3-121D-4147-AA4E-F1CDF7AD49A9}" srcId="{8EFC3055-0350-4EEE-9BC6-5EE537F135D5}" destId="{223AD096-2C19-401C-BA42-AF6C3A2562AB}" srcOrd="3" destOrd="0" parTransId="{90D2871F-670A-44F6-8C02-9BF008292860}" sibTransId="{AB2FDF9F-EA5B-4223-B452-9765577E03F3}"/>
    <dgm:cxn modelId="{8FBEBAFB-E1A3-4869-B097-68562F8792B8}" srcId="{8EFC3055-0350-4EEE-9BC6-5EE537F135D5}" destId="{11264A27-4FBD-4F4B-A6B0-496C5E488D96}" srcOrd="0" destOrd="0" parTransId="{D512B9FA-CD8D-48E1-8B3F-DF2BF763F4FB}" sibTransId="{CF42DCBC-FEB8-43C2-BF14-B7C85BDD5C8F}"/>
    <dgm:cxn modelId="{E00EEEF4-F643-4189-911E-09BB1D5762B3}" type="presParOf" srcId="{4BCBEDDE-497F-46B6-8939-B1765B9E05C6}" destId="{1CCD0A2D-F504-41EE-9445-CD1EF37B1F4E}" srcOrd="0" destOrd="0" presId="urn:microsoft.com/office/officeart/2005/8/layout/vList2"/>
    <dgm:cxn modelId="{45FEA468-0164-4C09-8899-8C2F35643149}" type="presParOf" srcId="{4BCBEDDE-497F-46B6-8939-B1765B9E05C6}" destId="{0A8E93DF-4C26-4F7F-B848-F7B9548AB507}" srcOrd="1" destOrd="0" presId="urn:microsoft.com/office/officeart/2005/8/layout/vList2"/>
    <dgm:cxn modelId="{6CCAA7C0-8E3B-43E4-AF15-8E0684B31588}" type="presParOf" srcId="{4BCBEDDE-497F-46B6-8939-B1765B9E05C6}" destId="{71738038-65A9-49F2-B580-A78CC42B131C}" srcOrd="2" destOrd="0" presId="urn:microsoft.com/office/officeart/2005/8/layout/vList2"/>
    <dgm:cxn modelId="{AB35F48E-4E40-43A0-9CD2-012B4956410B}" type="presParOf" srcId="{4BCBEDDE-497F-46B6-8939-B1765B9E05C6}" destId="{963DB148-A248-4A79-8437-C5D65D27B4E5}" srcOrd="3" destOrd="0" presId="urn:microsoft.com/office/officeart/2005/8/layout/vList2"/>
    <dgm:cxn modelId="{682BC5C1-F20D-42D7-8826-A48AA941416D}" type="presParOf" srcId="{4BCBEDDE-497F-46B6-8939-B1765B9E05C6}" destId="{43C20AAE-8E21-40AD-8C17-68ECA2778107}" srcOrd="4" destOrd="0" presId="urn:microsoft.com/office/officeart/2005/8/layout/vList2"/>
    <dgm:cxn modelId="{CB99B29F-DBC8-499F-BC7B-16423F37FA14}" type="presParOf" srcId="{4BCBEDDE-497F-46B6-8939-B1765B9E05C6}" destId="{E1D707EE-EC20-4604-90B4-C789032DE43B}" srcOrd="5" destOrd="0" presId="urn:microsoft.com/office/officeart/2005/8/layout/vList2"/>
    <dgm:cxn modelId="{109B23C6-9ACD-4346-8F35-83D4523BF1DF}" type="presParOf" srcId="{4BCBEDDE-497F-46B6-8939-B1765B9E05C6}" destId="{6CE8764D-8DF6-461E-81EC-35B41FC96A75}" srcOrd="6" destOrd="0" presId="urn:microsoft.com/office/officeart/2005/8/layout/vList2"/>
    <dgm:cxn modelId="{648ADA75-DD5F-4F4A-8585-11F53C7BA0A8}" type="presParOf" srcId="{4BCBEDDE-497F-46B6-8939-B1765B9E05C6}" destId="{9303BBB3-388B-48C5-8C89-B3F8966C1FC9}" srcOrd="7" destOrd="0" presId="urn:microsoft.com/office/officeart/2005/8/layout/vList2"/>
    <dgm:cxn modelId="{0495658C-46C8-46F5-A8DC-13AD17D8AB58}" type="presParOf" srcId="{4BCBEDDE-497F-46B6-8939-B1765B9E05C6}" destId="{30B387AD-3823-442C-9435-D41E51BF4DE4}" srcOrd="8" destOrd="0" presId="urn:microsoft.com/office/officeart/2005/8/layout/vList2"/>
  </dgm:cxnLst>
  <dgm:bg>
    <a:noFill/>
  </dgm:bg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D0A2D-F504-41EE-9445-CD1EF37B1F4E}">
      <dsp:nvSpPr>
        <dsp:cNvPr id="0" name=""/>
        <dsp:cNvSpPr/>
      </dsp:nvSpPr>
      <dsp:spPr>
        <a:xfrm>
          <a:off x="0" y="0"/>
          <a:ext cx="7704855" cy="861120"/>
        </a:xfrm>
        <a:prstGeom prst="roundRect">
          <a:avLst/>
        </a:prstGeom>
        <a:solidFill>
          <a:srgbClr val="FFC00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200" b="1" kern="1200" dirty="0">
              <a:latin typeface="Calibri" pitchFamily="34" charset="0"/>
            </a:rPr>
            <a:t>Zkvalitnění dialogu mezi vědou a českou společností</a:t>
          </a:r>
        </a:p>
      </dsp:txBody>
      <dsp:txXfrm>
        <a:off x="42036" y="42036"/>
        <a:ext cx="7620783" cy="777048"/>
      </dsp:txXfrm>
    </dsp:sp>
    <dsp:sp modelId="{71738038-65A9-49F2-B580-A78CC42B131C}">
      <dsp:nvSpPr>
        <dsp:cNvPr id="0" name=""/>
        <dsp:cNvSpPr/>
      </dsp:nvSpPr>
      <dsp:spPr>
        <a:xfrm>
          <a:off x="0" y="1023838"/>
          <a:ext cx="7704855" cy="861120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200" b="1" kern="1200" dirty="0">
              <a:latin typeface="Calibri" pitchFamily="34" charset="0"/>
            </a:rPr>
            <a:t>Přirozené propojení základního a aplikovaného výzkumu</a:t>
          </a:r>
          <a:endParaRPr lang="cs-CZ" sz="2200" b="1" kern="1200" dirty="0">
            <a:latin typeface="Calibri" pitchFamily="34" charset="0"/>
          </a:endParaRPr>
        </a:p>
      </dsp:txBody>
      <dsp:txXfrm>
        <a:off x="42036" y="1065874"/>
        <a:ext cx="7620783" cy="777048"/>
      </dsp:txXfrm>
    </dsp:sp>
    <dsp:sp modelId="{43C20AAE-8E21-40AD-8C17-68ECA2778107}">
      <dsp:nvSpPr>
        <dsp:cNvPr id="0" name=""/>
        <dsp:cNvSpPr/>
      </dsp:nvSpPr>
      <dsp:spPr>
        <a:xfrm>
          <a:off x="0" y="2017439"/>
          <a:ext cx="7704855" cy="861120"/>
        </a:xfrm>
        <a:prstGeom prst="roundRect">
          <a:avLst/>
        </a:prstGeom>
        <a:solidFill>
          <a:srgbClr val="00B0F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latin typeface="Calibri" pitchFamily="34" charset="0"/>
            </a:rPr>
            <a:t>Posílení spolupráce se vzdělávací a aplikační sférou</a:t>
          </a:r>
        </a:p>
      </dsp:txBody>
      <dsp:txXfrm>
        <a:off x="42036" y="2059475"/>
        <a:ext cx="7620783" cy="777048"/>
      </dsp:txXfrm>
    </dsp:sp>
    <dsp:sp modelId="{6CE8764D-8DF6-461E-81EC-35B41FC96A75}">
      <dsp:nvSpPr>
        <dsp:cNvPr id="0" name=""/>
        <dsp:cNvSpPr/>
      </dsp:nvSpPr>
      <dsp:spPr>
        <a:xfrm>
          <a:off x="0" y="3011039"/>
          <a:ext cx="7704855" cy="861120"/>
        </a:xfrm>
        <a:prstGeom prst="roundRect">
          <a:avLst/>
        </a:prstGeom>
        <a:solidFill>
          <a:srgbClr val="92D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200" b="1" kern="1200" dirty="0">
              <a:latin typeface="Calibri" pitchFamily="34" charset="0"/>
            </a:rPr>
            <a:t>Podpora české ekonomiky a konkurenceschopnosti</a:t>
          </a:r>
          <a:endParaRPr lang="cs-CZ" sz="2200" b="1" kern="1200" dirty="0">
            <a:latin typeface="Calibri" pitchFamily="34" charset="0"/>
          </a:endParaRPr>
        </a:p>
      </dsp:txBody>
      <dsp:txXfrm>
        <a:off x="42036" y="3053075"/>
        <a:ext cx="7620783" cy="777048"/>
      </dsp:txXfrm>
    </dsp:sp>
    <dsp:sp modelId="{30B387AD-3823-442C-9435-D41E51BF4DE4}">
      <dsp:nvSpPr>
        <dsp:cNvPr id="0" name=""/>
        <dsp:cNvSpPr/>
      </dsp:nvSpPr>
      <dsp:spPr>
        <a:xfrm>
          <a:off x="0" y="4004639"/>
          <a:ext cx="7704855" cy="86112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200" b="1" kern="1200" dirty="0">
              <a:latin typeface="Calibri" pitchFamily="34" charset="0"/>
            </a:rPr>
            <a:t>Vytvoření expertního zázemí pro efektivní politické rozhodování</a:t>
          </a:r>
          <a:endParaRPr lang="cs-CZ" sz="2200" b="1" kern="1200" dirty="0">
            <a:latin typeface="Calibri" pitchFamily="34" charset="0"/>
          </a:endParaRPr>
        </a:p>
      </dsp:txBody>
      <dsp:txXfrm>
        <a:off x="42036" y="4046675"/>
        <a:ext cx="7620783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0.67552</cdr:x>
      <cdr:y>0.11753</cdr:y>
    </cdr:from>
    <cdr:to>
      <cdr:x>0.71433</cdr:x>
      <cdr:y>0.16106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309509" y="486173"/>
          <a:ext cx="247592" cy="18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D88F32-6C16-4D9A-88C0-5FB463BB01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99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1831E4-E466-47D6-B8D5-AA2C941D987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140221-97E2-49FA-999B-B0BE33805F9E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380B50-CDE5-4FFD-8FF7-0FB46EDC9E27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C01D16-3E6D-4088-8DBF-790FE4DD0B7A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9C046C-52A9-4780-9092-41BFE78DB6E5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sz="800">
              <a:cs typeface="Arial" charset="0"/>
            </a:endParaRPr>
          </a:p>
        </p:txBody>
      </p:sp>
      <p:sp>
        <p:nvSpPr>
          <p:cNvPr id="245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eaLnBrk="1" hangingPunct="1"/>
            <a:endParaRPr lang="en-US" altLang="cs-CZ" sz="1800"/>
          </a:p>
        </p:txBody>
      </p:sp>
    </p:spTree>
    <p:extLst>
      <p:ext uri="{BB962C8B-B14F-4D97-AF65-F5344CB8AC3E}">
        <p14:creationId xmlns:p14="http://schemas.microsoft.com/office/powerpoint/2010/main" val="221771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132382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1320C-E729-4D7E-B63E-5A38E1A5EE5D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13272F-EA2A-4BDC-93F8-6068BFB32066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9011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391DC9-1EF4-4717-BF27-F8DD7967C71C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9011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2EA44F-E50E-4FB5-BB30-BD81B580B304}" type="slidenum">
              <a:rPr lang="cs-CZ" altLang="cs-CZ" sz="800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 sz="800"/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223536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3470603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94659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420941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012984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50695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96959-B0D4-4250-951F-52D3F271E14F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CF9EF5-3743-4BA0-B4C0-E15B7259C96F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3FED2C-2655-40B9-AB8B-729D00E8D692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63493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01DE2E-1151-42B8-852F-4C29D3992302}" type="slidenum">
              <a:rPr lang="cs-CZ" altLang="cs-CZ" sz="800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 sz="80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74883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2014444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248492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3C3B84-98AD-484D-BDC9-3CDEEAFB9C3C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A7E788-7E0D-4992-8904-AE997607B578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05E552-3AF4-4E1A-A3C6-69ABFDD721D5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181C36-9D45-46FB-8209-13B283F367AD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346A55AE-D138-4E39-AB65-8913B0880687}" type="slidenum">
              <a:rPr lang="cs-CZ" altLang="cs-CZ" sz="800"/>
              <a:pPr algn="r" defTabSz="625475"/>
              <a:t>2</a:t>
            </a:fld>
            <a:endParaRPr lang="cs-CZ" altLang="cs-CZ" sz="800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1593241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717737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038804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225429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3743066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98241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287132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901351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3621338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2425088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01E505-9A6F-4B6A-B35F-0505BF710FAD}" type="slidenum">
              <a:rPr lang="cs-CZ" altLang="cs-CZ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65F1D-6EF4-402E-BFCA-9E2B40F0D530}" type="slidenum">
              <a:rPr lang="cs-CZ" altLang="cs-CZ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2ECCD4-91C8-4EF4-8C56-E22F96A5DD7D}" type="slidenum">
              <a:rPr lang="cs-CZ" altLang="cs-CZ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114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A953C1-A65F-4009-AF77-39D4E87E0382}" type="slidenum">
              <a:rPr lang="cs-CZ" altLang="cs-CZ" sz="800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 sz="800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221430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39211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D88F32-6C16-4D9A-88C0-5FB463BB010A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253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E4AD6-8699-4F07-8AF9-27C7ED4B1092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45059" name="Rectangle 8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6D3AD-DE9B-43F8-ABE9-F79C1D9AA0C0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21E368-45C2-40C2-9C61-02CB96EEABC6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21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0B21E3-4309-4FC3-97DE-AC0A2A4AA0D3}" type="slidenum">
              <a:rPr lang="cs-CZ" altLang="cs-CZ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50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solidFill>
            <a:srgbClr val="FFFFFF"/>
          </a:solidFill>
          <a:ln/>
        </p:spPr>
      </p:sp>
      <p:sp>
        <p:nvSpPr>
          <p:cNvPr id="45063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7888"/>
            <a:ext cx="5391150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109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9303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246691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307487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46" tIns="31373" rIns="62746" bIns="31373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46" tIns="31373" rIns="62746" bIns="31373"/>
          <a:lstStyle/>
          <a:p>
            <a:pPr marL="2065835" lvl="4" indent="-229537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55632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111061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/>
          </a:p>
        </p:txBody>
      </p:sp>
    </p:spTree>
    <p:extLst>
      <p:ext uri="{BB962C8B-B14F-4D97-AF65-F5344CB8AC3E}">
        <p14:creationId xmlns:p14="http://schemas.microsoft.com/office/powerpoint/2010/main" val="362028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2DF-3F75-4252-866B-BC79B5514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4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07B4-892D-4938-AB17-DF4DE1E3C6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73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156D-1CC4-4BAB-BE34-6F67EF3CE9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8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96F6-95DF-4B51-97AE-C3B30AC87F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65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1E21-0C9B-42C0-A1B2-1D0AE55291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5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4FC6-E798-434B-939D-55DEF5DB96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51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E848-4DE5-4062-938A-DAB7A0876B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6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D60E-38F7-44F1-A8EB-A371F369AC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9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F8B3-674E-44C4-BB90-CDEF984F7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05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D946-32FF-4A09-9817-B0880FC155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E656-13BE-4AB2-B859-C910EFF241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7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CB25B35-0E53-4E48-A54E-E7344C4232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611560" y="1484313"/>
            <a:ext cx="842449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accent5"/>
                </a:solidFill>
              </a:rPr>
              <a:t>L. zasedání Akademického  sněmu AV ČR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cs typeface="Arial" charset="0"/>
              </a:rPr>
              <a:t>21. března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accent5"/>
                </a:solidFill>
              </a:rPr>
              <a:t>Jiří Drahoš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  <a:cs typeface="Arial" charset="0"/>
              </a:rPr>
              <a:t>předseda Akademie věd ČR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3568" y="3284984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6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5576" y="1440000"/>
            <a:ext cx="79232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lvl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V letech 2013</a:t>
            </a:r>
            <a:r>
              <a:rPr lang="cs-CZ" sz="3000" b="1" dirty="0">
                <a:solidFill>
                  <a:schemeClr val="bg1"/>
                </a:solidFill>
              </a:rPr>
              <a:t>–</a:t>
            </a:r>
            <a:r>
              <a:rPr lang="cs-CZ" altLang="cs-CZ" sz="3000" b="1" dirty="0">
                <a:solidFill>
                  <a:schemeClr val="bg1"/>
                </a:solidFill>
              </a:rPr>
              <a:t>2017 jsme se svou prací snažili přispět:</a:t>
            </a:r>
          </a:p>
          <a:p>
            <a:pPr marL="268288" lvl="1">
              <a:spcBef>
                <a:spcPct val="20000"/>
              </a:spcBef>
            </a:pPr>
            <a:endParaRPr lang="cs-CZ" altLang="cs-CZ" sz="10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</a:rPr>
              <a:t>ke zvýšení kvality a relevance výzkumu       v AV ČR;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</a:rPr>
              <a:t>k řešení konkrétních společenských problémů prostřednictvím Strategie AV21;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</a:rPr>
              <a:t>k rozšíření spolupráce s akademickými institucemi, průmyslovými a komerčními subjekty a s institucemi veřejného sektoru      a státní správy.</a:t>
            </a:r>
          </a:p>
        </p:txBody>
      </p:sp>
    </p:spTree>
    <p:extLst>
      <p:ext uri="{BB962C8B-B14F-4D97-AF65-F5344CB8AC3E}">
        <p14:creationId xmlns:p14="http://schemas.microsoft.com/office/powerpoint/2010/main" val="3566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866677"/>
              </p:ext>
            </p:extLst>
          </p:nvPr>
        </p:nvGraphicFramePr>
        <p:xfrm>
          <a:off x="1011672" y="1558054"/>
          <a:ext cx="7704855" cy="489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93" name="Text Box 6"/>
          <p:cNvSpPr txBox="1">
            <a:spLocks noChangeArrowheads="1"/>
          </p:cNvSpPr>
          <p:nvPr/>
        </p:nvSpPr>
        <p:spPr bwMode="auto">
          <a:xfrm>
            <a:off x="9398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Pozitiva Strategie AV21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4"/>
          <p:cNvSpPr txBox="1">
            <a:spLocks noChangeArrowheads="1"/>
          </p:cNvSpPr>
          <p:nvPr/>
        </p:nvSpPr>
        <p:spPr bwMode="auto">
          <a:xfrm>
            <a:off x="4716016" y="1412776"/>
            <a:ext cx="38884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Jako projev ocenění cílů Strategie AV21 nad ní převzal záštitu premiér České republiky Bohuslav Sobotka. </a:t>
            </a:r>
            <a:endParaRPr lang="en-US" altLang="cs-CZ" sz="3000" b="1" dirty="0">
              <a:solidFill>
                <a:schemeClr val="bg1"/>
              </a:solidFill>
            </a:endParaRP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3492500" y="1052513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113" y="4048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cs-CZ" altLang="cs-CZ" sz="3600" b="1" dirty="0">
                <a:solidFill>
                  <a:schemeClr val="accent5"/>
                </a:solidFill>
                <a:cs typeface="+mn-cs"/>
              </a:rPr>
              <a:t>Ohlasy na Strategii AV21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484784"/>
            <a:ext cx="36718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114806" y="1340768"/>
            <a:ext cx="3633793" cy="27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sz="3000" b="1" dirty="0">
                <a:solidFill>
                  <a:schemeClr val="bg1"/>
                </a:solidFill>
              </a:rPr>
              <a:t>Memorandum        o spolupráci mezi Úřadem vlády ČR  a Akademií věd ČR</a:t>
            </a:r>
            <a:endParaRPr lang="cs-CZ" altLang="cs-CZ" sz="3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9" y="1440000"/>
            <a:ext cx="4177817" cy="27899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1784" y="4293096"/>
            <a:ext cx="80650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 spolupráce obou institucí je dán společným zájmem na zodpovědném politickém rozhodování a schopnosti státu vyrovnávat se se současnými i budoucími výzvami na základě poznatků moderní vědy.</a:t>
            </a:r>
          </a:p>
        </p:txBody>
      </p:sp>
    </p:spTree>
    <p:extLst>
      <p:ext uri="{BB962C8B-B14F-4D97-AF65-F5344CB8AC3E}">
        <p14:creationId xmlns:p14="http://schemas.microsoft.com/office/powerpoint/2010/main" val="39831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086799" y="1440001"/>
            <a:ext cx="3592063" cy="2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endParaRPr lang="cs-CZ" altLang="cs-CZ" sz="30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0" y="1440000"/>
            <a:ext cx="4186800" cy="27912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114806" y="1340768"/>
            <a:ext cx="3849682" cy="27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sz="3000" b="1" dirty="0">
                <a:solidFill>
                  <a:schemeClr val="bg1"/>
                </a:solidFill>
              </a:rPr>
              <a:t>Zřízení </a:t>
            </a:r>
            <a:r>
              <a:rPr lang="cs-CZ" sz="3000" b="1" dirty="0" err="1">
                <a:solidFill>
                  <a:schemeClr val="bg1"/>
                </a:solidFill>
              </a:rPr>
              <a:t>CeTTAV</a:t>
            </a:r>
            <a:r>
              <a:rPr lang="cs-CZ" sz="3000" b="1" dirty="0">
                <a:solidFill>
                  <a:schemeClr val="bg1"/>
                </a:solidFill>
              </a:rPr>
              <a:t> – </a:t>
            </a:r>
          </a:p>
          <a:p>
            <a:pPr marL="0" indent="0">
              <a:spcBef>
                <a:spcPct val="20000"/>
              </a:spcBef>
            </a:pPr>
            <a:r>
              <a:rPr lang="cs-CZ" sz="3000" b="1" dirty="0">
                <a:solidFill>
                  <a:schemeClr val="bg1"/>
                </a:solidFill>
              </a:rPr>
              <a:t>Centra transferu znalostí                    a technologií Akademie věd ČR</a:t>
            </a:r>
            <a:endParaRPr lang="cs-CZ" altLang="cs-CZ" sz="30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4261589"/>
            <a:ext cx="79930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</a:rPr>
              <a:t>„Jsem rád, že nakonec k tomuto kroku došlo  v pravý čas. AV ČR nedávno přišla se Strategií AV21, v níž se klade důraz na transfer technologií a spolupráci s firmami jako na jeden z klíčových momentů.“</a:t>
            </a:r>
          </a:p>
        </p:txBody>
      </p:sp>
    </p:spTree>
    <p:extLst>
      <p:ext uri="{BB962C8B-B14F-4D97-AF65-F5344CB8AC3E}">
        <p14:creationId xmlns:p14="http://schemas.microsoft.com/office/powerpoint/2010/main" val="15331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4" y="1440000"/>
            <a:ext cx="785127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defTabSz="360363">
              <a:spcBef>
                <a:spcPct val="20000"/>
              </a:spcBef>
            </a:pPr>
            <a:r>
              <a:rPr lang="cs-CZ" sz="3000" b="1" dirty="0">
                <a:solidFill>
                  <a:schemeClr val="bg1"/>
                </a:solidFill>
              </a:rPr>
              <a:t>Pravidelné hodnocení pracovišť AV ČR mezinárodními hodnotitelskými panely </a:t>
            </a:r>
          </a:p>
          <a:p>
            <a:pPr marL="0" lvl="1" defTabSz="360363">
              <a:spcBef>
                <a:spcPct val="20000"/>
              </a:spcBef>
            </a:pPr>
            <a:endParaRPr lang="cs-CZ" sz="1200" b="1" dirty="0">
              <a:solidFill>
                <a:schemeClr val="bg1"/>
              </a:solidFill>
            </a:endParaRPr>
          </a:p>
          <a:p>
            <a:pPr marL="0" lvl="1">
              <a:spcBef>
                <a:spcPct val="20000"/>
              </a:spcBef>
            </a:pPr>
            <a:r>
              <a:rPr lang="cs-CZ" sz="3000" dirty="0">
                <a:solidFill>
                  <a:schemeClr val="bg1"/>
                </a:solidFill>
              </a:rPr>
              <a:t>Leitmotivem naší práce bylo úsilí </a:t>
            </a:r>
            <a:r>
              <a:rPr lang="cs-CZ" altLang="cs-CZ" sz="3000" dirty="0">
                <a:solidFill>
                  <a:schemeClr val="bg1"/>
                </a:solidFill>
              </a:rPr>
              <a:t>o </a:t>
            </a:r>
            <a:r>
              <a:rPr lang="cs-CZ" sz="3000" dirty="0">
                <a:solidFill>
                  <a:schemeClr val="bg1"/>
                </a:solidFill>
              </a:rPr>
              <a:t>trvalé zvyšování kvality vědecké činnosti                   i vědeckého výkonu </a:t>
            </a:r>
            <a:r>
              <a:rPr lang="cs-CZ" altLang="cs-CZ" sz="3000" dirty="0">
                <a:solidFill>
                  <a:schemeClr val="bg1"/>
                </a:solidFill>
              </a:rPr>
              <a:t>AV ČR (v letech      </a:t>
            </a:r>
            <a:r>
              <a:rPr lang="cs-CZ" sz="3000" dirty="0">
                <a:solidFill>
                  <a:schemeClr val="bg1"/>
                </a:solidFill>
              </a:rPr>
              <a:t>2010–2014 se uskutečnilo již 7. kolo hodnocení výzkumné a odborné činnosti našich pracovišť).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>
                <a:solidFill>
                  <a:schemeClr val="accent5"/>
                </a:solidFill>
              </a:rPr>
              <a:t>Základní indikátory </a:t>
            </a:r>
            <a:r>
              <a:rPr lang="cs-CZ" altLang="cs-CZ" sz="1800" b="1" dirty="0">
                <a:solidFill>
                  <a:schemeClr val="accent5"/>
                </a:solidFill>
              </a:rPr>
              <a:t>(2016)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1340768"/>
            <a:ext cx="7992566" cy="5269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Vědecká činnost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ČR produkuje        37 % všech významných výsledků výzkumu   s 13 % pracovníků VaV v ČR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činnost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(2 019 doktorandů;     519 zahraničních studentů)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aplikační sférou               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(400 společných projektů a přímých kontraktů        s podniky)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Patenty a vynálezy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(89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přihlášek vynálezů; 78 udělených patentů; 34 zapsaných užitných vzorů)</a:t>
            </a:r>
            <a:endParaRPr lang="cs-CZ" altLang="cs-CZ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3" y="1440000"/>
            <a:ext cx="777686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Dále jsme usilovali:</a:t>
            </a: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o zajištění výzkumné činnosti AV ČR             z hlediska technického a přístrojového vybavení;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</a:rPr>
              <a:t>o úspěšnou realizaci projektů ELI, </a:t>
            </a:r>
            <a:r>
              <a:rPr lang="cs-CZ" sz="3000" dirty="0" err="1">
                <a:solidFill>
                  <a:schemeClr val="bg1"/>
                </a:solidFill>
              </a:rPr>
              <a:t>HiLASE</a:t>
            </a:r>
            <a:r>
              <a:rPr lang="cs-CZ" sz="3000" dirty="0">
                <a:solidFill>
                  <a:schemeClr val="bg1"/>
                </a:solidFill>
              </a:rPr>
              <a:t> a BIOCEV.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  <a:cs typeface="Arial" charset="0"/>
              </a:rPr>
              <a:t>ELI, </a:t>
            </a:r>
            <a:r>
              <a:rPr lang="cs-CZ" altLang="cs-CZ" sz="3600" b="1" dirty="0" err="1">
                <a:solidFill>
                  <a:schemeClr val="accent5"/>
                </a:solidFill>
                <a:cs typeface="Arial" charset="0"/>
              </a:rPr>
              <a:t>HiLASE</a:t>
            </a:r>
            <a:r>
              <a:rPr lang="cs-CZ" altLang="cs-CZ" sz="3600" b="1" dirty="0">
                <a:solidFill>
                  <a:schemeClr val="accent5"/>
                </a:solidFill>
                <a:cs typeface="Arial" charset="0"/>
              </a:rPr>
              <a:t>, BIOCEV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55999" y="1051144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122" name="Picture 2" descr="E:\Projevy\2016\Snem_duben\eli_2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51" y="1516807"/>
            <a:ext cx="2648148" cy="19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Projevy\2016\Snem_duben\HiLASE_budov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99" y="1516806"/>
            <a:ext cx="2648148" cy="19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iocev.eu/files/2014/08/vizualiz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452" y="1516807"/>
            <a:ext cx="2648148" cy="19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9434" y="3717032"/>
            <a:ext cx="8059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Laserové centrum ELI </a:t>
            </a:r>
            <a:r>
              <a:rPr lang="cs-CZ" sz="2400" dirty="0" err="1">
                <a:solidFill>
                  <a:schemeClr val="bg1"/>
                </a:solidFill>
              </a:rPr>
              <a:t>Beamlines</a:t>
            </a:r>
            <a:r>
              <a:rPr lang="cs-CZ" sz="2400" dirty="0">
                <a:solidFill>
                  <a:schemeClr val="bg1"/>
                </a:solidFill>
              </a:rPr>
              <a:t> v Dolních Břežanech se uživatelským experimentům zpřístupní během    roku 2018.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Provozní fáze centra </a:t>
            </a:r>
            <a:r>
              <a:rPr lang="cs-CZ" sz="2400" dirty="0" err="1">
                <a:solidFill>
                  <a:schemeClr val="bg1"/>
                </a:solidFill>
              </a:rPr>
              <a:t>HiLASE</a:t>
            </a:r>
            <a:r>
              <a:rPr lang="cs-CZ" sz="2400" dirty="0">
                <a:solidFill>
                  <a:schemeClr val="bg1"/>
                </a:solidFill>
              </a:rPr>
              <a:t> byla zahájena počátkem roku 2015.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Vědecko-výzkumné centrum BIOCEV ve Vestci zahájilo provoz v polovině roku 2016.</a:t>
            </a:r>
          </a:p>
        </p:txBody>
      </p:sp>
    </p:spTree>
    <p:extLst>
      <p:ext uri="{BB962C8B-B14F-4D97-AF65-F5344CB8AC3E}">
        <p14:creationId xmlns:p14="http://schemas.microsoft.com/office/powerpoint/2010/main" val="33651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3" y="1440000"/>
            <a:ext cx="785127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Zároveň jsme se potýkali:</a:t>
            </a: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8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s dopady </a:t>
            </a:r>
            <a:r>
              <a:rPr lang="cs-CZ" sz="3000" dirty="0">
                <a:solidFill>
                  <a:schemeClr val="bg1"/>
                </a:solidFill>
              </a:rPr>
              <a:t>Metodiky hodnocení výsledků výzkumných organizací, tzv. „</a:t>
            </a:r>
            <a:r>
              <a:rPr lang="cs-CZ" sz="3000" dirty="0" err="1">
                <a:solidFill>
                  <a:schemeClr val="bg1"/>
                </a:solidFill>
              </a:rPr>
              <a:t>kafemlejnku</a:t>
            </a:r>
            <a:r>
              <a:rPr lang="cs-CZ" sz="3000" dirty="0">
                <a:solidFill>
                  <a:schemeClr val="bg1"/>
                </a:solidFill>
              </a:rPr>
              <a:t>“.</a:t>
            </a:r>
            <a:endParaRPr lang="cs-CZ" altLang="cs-CZ" sz="3000" dirty="0">
              <a:solidFill>
                <a:schemeClr val="bg1"/>
              </a:solidFill>
            </a:endParaRPr>
          </a:p>
          <a:p>
            <a:pPr marL="0" indent="0" defTabSz="263525">
              <a:spcBef>
                <a:spcPct val="20000"/>
              </a:spcBef>
            </a:pPr>
            <a:endParaRPr lang="cs-CZ" altLang="cs-CZ" sz="800" b="1" dirty="0">
              <a:solidFill>
                <a:schemeClr val="bg1"/>
              </a:solidFill>
            </a:endParaRPr>
          </a:p>
          <a:p>
            <a:pPr marL="0" indent="0" defTabSz="263525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	Vítáme proto:</a:t>
            </a:r>
          </a:p>
          <a:p>
            <a:pPr marL="0" indent="0" defTabSz="263525">
              <a:spcBef>
                <a:spcPct val="20000"/>
              </a:spcBef>
            </a:pPr>
            <a:endParaRPr lang="cs-CZ" sz="800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</a:rPr>
              <a:t>Metodiku 2017+, která po dlouhých letech zavádí principy hodnocení obvyklé            ve vyspělém světě, a doufáme, že nová pravidla budou brzy dopracována               a uplatněna v praxi. 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>
                <a:solidFill>
                  <a:schemeClr val="accent5"/>
                </a:solidFill>
              </a:rPr>
              <a:t>Hlavní body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827584" y="162880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Zamyšlení nad situací Akademie věd České republiky v uplynulých               osmi letech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s veřejností</a:t>
            </a: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0973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Zákon o podpoře VaVaI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7584" y="1440000"/>
            <a:ext cx="7851278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Sledujeme zejména tu část zákona, která se týká zřízení Ministerstva pro výzkum           a vývoj.</a:t>
            </a:r>
          </a:p>
          <a:p>
            <a:pPr marL="269875" indent="-2698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by měl také přinést systematické       a dobře promyšlené propojení národní legislativy v oblasti </a:t>
            </a:r>
            <a:r>
              <a:rPr lang="cs-CZ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 legislativou EU, což ve stávajícím znění chybí.</a:t>
            </a:r>
          </a:p>
          <a:p>
            <a:pPr marL="269875" indent="-2698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v paragrafovaném znění je aktuálně v meziresortním připomínkovém řízení, které končí 18. dubna 2017.</a:t>
            </a:r>
          </a:p>
        </p:txBody>
      </p:sp>
    </p:spTree>
    <p:extLst>
      <p:ext uri="{BB962C8B-B14F-4D97-AF65-F5344CB8AC3E}">
        <p14:creationId xmlns:p14="http://schemas.microsoft.com/office/powerpoint/2010/main" val="9378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3" y="1440000"/>
            <a:ext cx="785127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r>
              <a:rPr lang="cs-CZ" sz="3000" b="1" dirty="0">
                <a:solidFill>
                  <a:schemeClr val="bg1"/>
                </a:solidFill>
              </a:rPr>
              <a:t>Klíčovou agendou AV ČR je vztah                   k vysokým školám</a:t>
            </a:r>
            <a:endParaRPr lang="cs-CZ" altLang="cs-CZ" sz="3000" b="1" dirty="0">
              <a:solidFill>
                <a:schemeClr val="bg1"/>
              </a:solidFill>
            </a:endParaRP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b="1" dirty="0">
                <a:solidFill>
                  <a:schemeClr val="bg1"/>
                </a:solidFill>
              </a:rPr>
              <a:t>23. říjen 2012</a:t>
            </a:r>
            <a:r>
              <a:rPr lang="cs-CZ" altLang="cs-CZ" sz="3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20000"/>
              </a:spcBef>
            </a:pPr>
            <a:r>
              <a:rPr lang="cs-CZ" altLang="cs-CZ" sz="3000" dirty="0">
                <a:solidFill>
                  <a:schemeClr val="bg1"/>
                </a:solidFill>
              </a:rPr>
              <a:t>Společné prohlášení předsednictev AV ČR, ČKR a RVŠ o užší vzájemné spolupráci.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chemeClr val="bg1"/>
                </a:solidFill>
              </a:rPr>
              <a:t>16. únor 2017 </a:t>
            </a:r>
          </a:p>
          <a:p>
            <a:pPr marL="0" indent="0">
              <a:spcBef>
                <a:spcPct val="20000"/>
              </a:spcBef>
            </a:pPr>
            <a:r>
              <a:rPr lang="cs-CZ" sz="3000" dirty="0">
                <a:solidFill>
                  <a:schemeClr val="bg1"/>
                </a:solidFill>
              </a:rPr>
              <a:t>ČKR společně s AV ČR požadují zvyšování institucionální podpory vědeckovýzkumné činnosti vysokých škol a AV ČR. 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31840" y="1051144"/>
            <a:ext cx="5547023" cy="159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0262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>
                <a:solidFill>
                  <a:schemeClr val="accent5"/>
                </a:solidFill>
              </a:rPr>
              <a:t>Financování VaV </a:t>
            </a:r>
            <a:r>
              <a:rPr lang="cs-CZ" altLang="cs-CZ" sz="1800" b="1" dirty="0">
                <a:solidFill>
                  <a:schemeClr val="accent5"/>
                </a:solidFill>
              </a:rPr>
              <a:t>(2015)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7327" y="5778445"/>
            <a:ext cx="8746674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sz="1050" i="1" dirty="0">
                <a:solidFill>
                  <a:schemeClr val="bg1"/>
                </a:solidFill>
              </a:rPr>
              <a:t>Zdroj: ČSÚ</a:t>
            </a:r>
            <a:r>
              <a:rPr lang="cs-CZ" sz="1100" i="1" dirty="0">
                <a:solidFill>
                  <a:schemeClr val="bg1"/>
                </a:solidFill>
              </a:rPr>
              <a:t> </a:t>
            </a:r>
          </a:p>
          <a:p>
            <a:r>
              <a:rPr lang="cs-CZ" sz="1100" dirty="0">
                <a:solidFill>
                  <a:schemeClr val="bg1"/>
                </a:solidFill>
              </a:rPr>
              <a:t>Podnikatelské zdroje zahrnují soukromé domácí a zahraniční zdroje. Veřejné zahraniční zdroje zahrnují prostředky z evropských aj. fondů</a:t>
            </a:r>
            <a:r>
              <a:rPr lang="cs-CZ" sz="1100" i="1" dirty="0">
                <a:solidFill>
                  <a:schemeClr val="bg1"/>
                </a:solidFill>
              </a:rPr>
              <a:t>. </a:t>
            </a:r>
            <a:endParaRPr lang="cs-CZ" sz="1100" dirty="0">
              <a:solidFill>
                <a:schemeClr val="bg1"/>
              </a:solidFill>
            </a:endParaRPr>
          </a:p>
          <a:p>
            <a:r>
              <a:rPr lang="cs-CZ" sz="1050" dirty="0">
                <a:solidFill>
                  <a:schemeClr val="bg1"/>
                </a:solidFill>
              </a:rPr>
              <a:t>1) Z toho institucionální prostředky rozpočtové kapitoly AV ČR 4,5 mld. Kč, vysoutěžené grantové a projektové prostředky 3,5 mld. Kč</a:t>
            </a:r>
            <a:r>
              <a:rPr lang="cs-CZ" sz="1050" i="1" dirty="0">
                <a:solidFill>
                  <a:schemeClr val="bg1"/>
                </a:solidFill>
              </a:rPr>
              <a:t>.</a:t>
            </a:r>
          </a:p>
          <a:p>
            <a:endParaRPr lang="cs-CZ" sz="105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7326" y="1074490"/>
            <a:ext cx="576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Financování výzkumu a vývoje v ČR</a:t>
            </a:r>
          </a:p>
          <a:p>
            <a:r>
              <a:rPr lang="cs-CZ" sz="1200" dirty="0">
                <a:solidFill>
                  <a:schemeClr val="bg1"/>
                </a:solidFill>
              </a:rPr>
              <a:t>(mld. Kč; finanční toky vč. přerozdělení zdrojů)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7326" y="1575237"/>
            <a:ext cx="2008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financování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5400000" flipV="1">
            <a:off x="1296992" y="1793983"/>
            <a:ext cx="209555" cy="390526"/>
          </a:xfrm>
          <a:prstGeom prst="rightArrow">
            <a:avLst>
              <a:gd name="adj1" fmla="val 50000"/>
              <a:gd name="adj2" fmla="val 51369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100" dirty="0">
              <a:solidFill>
                <a:srgbClr val="FBEF05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0683" y="2083752"/>
            <a:ext cx="2082172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</a:rPr>
              <a:t>Veřejné z ČR </a:t>
            </a:r>
            <a:r>
              <a:rPr lang="en-GB" sz="1200" b="1" dirty="0">
                <a:solidFill>
                  <a:schemeClr val="bg1"/>
                </a:solidFill>
              </a:rPr>
              <a:t>(</a:t>
            </a:r>
            <a:r>
              <a:rPr lang="cs-CZ" sz="1200" b="1" dirty="0">
                <a:solidFill>
                  <a:schemeClr val="bg1"/>
                </a:solidFill>
              </a:rPr>
              <a:t>rozpočtové)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32 %</a:t>
            </a:r>
            <a:r>
              <a:rPr lang="en-GB" sz="1200" b="1" dirty="0">
                <a:solidFill>
                  <a:srgbClr val="FBEF05"/>
                </a:solidFill>
              </a:rPr>
              <a:t> </a:t>
            </a:r>
            <a:endParaRPr lang="cs-CZ" sz="1200" b="1" dirty="0">
              <a:solidFill>
                <a:srgbClr val="FBEF0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bg1"/>
              </a:solidFill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bg1"/>
                </a:solidFill>
              </a:rPr>
              <a:t>Veřejné zahraniční</a:t>
            </a:r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16 %</a:t>
            </a:r>
          </a:p>
          <a:p>
            <a:pPr algn="ctr"/>
            <a:endParaRPr lang="cs-CZ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</a:rPr>
              <a:t>Podnikatelské</a:t>
            </a:r>
            <a:endParaRPr lang="cs-CZ" sz="1200" dirty="0">
              <a:solidFill>
                <a:schemeClr val="bg1"/>
              </a:solidFill>
            </a:endParaRP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</a:t>
            </a:r>
          </a:p>
          <a:p>
            <a:pPr algn="ctr"/>
            <a:endParaRPr lang="cs-CZ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</a:rPr>
              <a:t>Ostatní z ČR </a:t>
            </a: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95289" y="4510979"/>
            <a:ext cx="1728192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</a:rPr>
              <a:t>Celkem na VaV</a:t>
            </a:r>
            <a:r>
              <a:rPr lang="en-GB" sz="1300" b="1" dirty="0">
                <a:solidFill>
                  <a:schemeClr val="bg1"/>
                </a:solidFill>
              </a:rPr>
              <a:t> </a:t>
            </a:r>
            <a:endParaRPr lang="en-GB" sz="1300" dirty="0">
              <a:solidFill>
                <a:schemeClr val="bg1"/>
              </a:solidFill>
            </a:endParaRPr>
          </a:p>
          <a:p>
            <a:pPr algn="ctr"/>
            <a:endParaRPr lang="cs-C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88,7 mld. Kč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82678" y="5373216"/>
            <a:ext cx="2694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žití zdrojů podle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ktorů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10800000" flipH="1" flipV="1">
            <a:off x="3211230" y="5374332"/>
            <a:ext cx="209550" cy="361950"/>
          </a:xfrm>
          <a:prstGeom prst="rightArrow">
            <a:avLst>
              <a:gd name="adj1" fmla="val 50000"/>
              <a:gd name="adj2" fmla="val 51369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4776" y="5332169"/>
            <a:ext cx="11336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54 %</a:t>
            </a:r>
            <a:endParaRPr lang="cs-CZ" sz="1200" dirty="0">
              <a:solidFill>
                <a:srgbClr val="FBEF05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655287" y="5332169"/>
            <a:ext cx="120577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Vysokoškolský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719302" y="5332169"/>
            <a:ext cx="11336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Akademie věd</a:t>
            </a: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16 % </a:t>
            </a:r>
            <a:endParaRPr lang="cs-CZ" sz="1200" dirty="0">
              <a:solidFill>
                <a:srgbClr val="FBEF05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715719" y="5332169"/>
            <a:ext cx="105670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v.v.i.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endParaRPr lang="cs-CZ" sz="1200" b="1" dirty="0">
              <a:solidFill>
                <a:srgbClr val="FBEF05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621770" y="5332169"/>
            <a:ext cx="1337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Soukr. neziskový</a:t>
            </a:r>
          </a:p>
          <a:p>
            <a:pPr algn="ctr"/>
            <a:r>
              <a:rPr lang="cs-CZ" sz="1200" b="1" dirty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  <a:endParaRPr lang="en-GB" sz="1200" b="1" dirty="0">
              <a:solidFill>
                <a:srgbClr val="FBEF05"/>
              </a:solidFill>
            </a:endParaRPr>
          </a:p>
        </p:txBody>
      </p:sp>
      <p:sp>
        <p:nvSpPr>
          <p:cNvPr id="22" name="Šipka doprava 21"/>
          <p:cNvSpPr/>
          <p:nvPr/>
        </p:nvSpPr>
        <p:spPr>
          <a:xfrm rot="5400000">
            <a:off x="4275014" y="4577179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3" name="Šipka doprava 22"/>
          <p:cNvSpPr/>
          <p:nvPr/>
        </p:nvSpPr>
        <p:spPr>
          <a:xfrm rot="5400000">
            <a:off x="5199858" y="4574594"/>
            <a:ext cx="285750" cy="106097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4" name="Šipka doprava 23"/>
          <p:cNvSpPr/>
          <p:nvPr/>
        </p:nvSpPr>
        <p:spPr>
          <a:xfrm rot="5400000">
            <a:off x="6143249" y="4565730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5" name="Šipka doprava 24"/>
          <p:cNvSpPr/>
          <p:nvPr/>
        </p:nvSpPr>
        <p:spPr>
          <a:xfrm rot="5400000">
            <a:off x="7103464" y="4577142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8" name="Šipka doprava 27"/>
          <p:cNvSpPr/>
          <p:nvPr/>
        </p:nvSpPr>
        <p:spPr>
          <a:xfrm rot="5400000">
            <a:off x="8055720" y="4577142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9" name="Šipka doprava 28"/>
          <p:cNvSpPr/>
          <p:nvPr/>
        </p:nvSpPr>
        <p:spPr>
          <a:xfrm>
            <a:off x="3335172" y="4005064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30" name="Šipka doprava 29"/>
          <p:cNvSpPr/>
          <p:nvPr/>
        </p:nvSpPr>
        <p:spPr>
          <a:xfrm>
            <a:off x="3335172" y="3402248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31" name="Šipka doprava 30"/>
          <p:cNvSpPr/>
          <p:nvPr/>
        </p:nvSpPr>
        <p:spPr>
          <a:xfrm>
            <a:off x="3346622" y="2806154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32" name="Šipka doprava 31"/>
          <p:cNvSpPr/>
          <p:nvPr/>
        </p:nvSpPr>
        <p:spPr>
          <a:xfrm>
            <a:off x="3349693" y="2203338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graphicFrame>
        <p:nvGraphicFramePr>
          <p:cNvPr id="35" name="Graf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38821"/>
              </p:ext>
            </p:extLst>
          </p:nvPr>
        </p:nvGraphicFramePr>
        <p:xfrm>
          <a:off x="2406210" y="1575237"/>
          <a:ext cx="6379571" cy="413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/>
          <p:cNvSpPr/>
          <p:nvPr/>
        </p:nvSpPr>
        <p:spPr>
          <a:xfrm>
            <a:off x="5258176" y="3243379"/>
            <a:ext cx="1457543" cy="4616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1440000"/>
            <a:ext cx="785127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Pokračování tradiční spolupráce                 s partnerskými institucemi z celého světa.</a:t>
            </a:r>
          </a:p>
          <a:p>
            <a:pPr marL="269875" lvl="1" indent="-269875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oblasti evropské integrace Akademická rada průběžně sledovala a aktivně se zapojovala do přípravy a implementace strategických, politických a legislativních dokumentů na národní i evropské úrovni souvisejících s programovým obdobím 2014–2020.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Mezinárodní spolupráce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Mezinárodní spolupráce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118023" y="5148071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Budoucnost neuniverzitních výzkumných institucí       a jejich další rozvoj byly hlavními tématy mezinárodní konference „Pražské fórum – Perspektivy evropského neuniverzitního výzkumu po roce 2020“.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75671"/>
            <a:ext cx="7491239" cy="37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370536"/>
            <a:ext cx="800030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bg1"/>
                </a:solidFill>
              </a:rPr>
              <a:t>Aktivity Střediska společných činností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84077"/>
            <a:ext cx="7162800" cy="11715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563888" y="3397739"/>
            <a:ext cx="46927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3"/>
                </a:solidFill>
              </a:rPr>
              <a:t>Ve dnech 8.–10. června 2017      se uskuteční třetí ročník Veletrhu vědy v PVA EXPO Praha               v Letňanech.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5034369"/>
            <a:ext cx="2135423" cy="1331167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563888" y="4976678"/>
            <a:ext cx="46598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3"/>
                </a:solidFill>
              </a:rPr>
              <a:t>Otevřená věda – popularizace </a:t>
            </a:r>
            <a:r>
              <a:rPr lang="cs-CZ" sz="2200" b="1" dirty="0" err="1">
                <a:solidFill>
                  <a:schemeClr val="accent3"/>
                </a:solidFill>
              </a:rPr>
              <a:t>VaV</a:t>
            </a:r>
            <a:r>
              <a:rPr lang="cs-CZ" sz="2200" b="1" dirty="0">
                <a:solidFill>
                  <a:schemeClr val="accent3"/>
                </a:solidFill>
              </a:rPr>
              <a:t> a podpora badatelsky orientované výuky na základních a středních školách.</a:t>
            </a:r>
            <a:r>
              <a:rPr lang="cs-CZ" sz="2200" b="1" dirty="0">
                <a:solidFill>
                  <a:schemeClr val="accent3"/>
                </a:solidFill>
                <a:latin typeface="+mn-lt"/>
              </a:rPr>
              <a:t> </a:t>
            </a:r>
            <a:endParaRPr lang="cs-CZ" sz="2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3494664"/>
            <a:ext cx="2135423" cy="12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770869" y="1268760"/>
            <a:ext cx="403571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bg1"/>
                </a:solidFill>
              </a:rPr>
              <a:t>Cyklus slavnostních přednášek „AV ČR – špičkový výzkum          ve veřejném zájmu“</a:t>
            </a:r>
          </a:p>
          <a:p>
            <a:pPr>
              <a:lnSpc>
                <a:spcPct val="90000"/>
              </a:lnSpc>
              <a:defRPr/>
            </a:pPr>
            <a:endParaRPr lang="cs-CZ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Laser – </a:t>
            </a:r>
            <a:r>
              <a:rPr lang="cs-CZ" sz="2800" dirty="0" err="1">
                <a:solidFill>
                  <a:schemeClr val="bg1"/>
                </a:solidFill>
              </a:rPr>
              <a:t>supernástroj</a:t>
            </a:r>
            <a:r>
              <a:rPr lang="cs-CZ" sz="2800" dirty="0">
                <a:solidFill>
                  <a:schemeClr val="bg1"/>
                </a:solidFill>
              </a:rPr>
              <a:t> člověka 21. století</a:t>
            </a:r>
          </a:p>
          <a:p>
            <a:pPr defTabSz="442913"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(Tomáš Mocek)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98" y="1364790"/>
            <a:ext cx="3718402" cy="343236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824300" y="5013176"/>
            <a:ext cx="40158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bg1"/>
                </a:solidFill>
              </a:rPr>
              <a:t>Galerie Věda a umění</a:t>
            </a:r>
            <a:r>
              <a:rPr lang="cs-CZ" sz="2800" dirty="0">
                <a:solidFill>
                  <a:schemeClr val="bg1"/>
                </a:solidFill>
              </a:rPr>
              <a:t>, Národní 3, Praha 1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98" y="5109205"/>
            <a:ext cx="3718401" cy="135103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853599" y="6121689"/>
            <a:ext cx="2587118" cy="338554"/>
          </a:xfrm>
          <a:prstGeom prst="rect">
            <a:avLst/>
          </a:prstGeom>
          <a:solidFill>
            <a:srgbClr val="003E6C"/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Výstavy v budově AV ČR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39552" y="1389951"/>
            <a:ext cx="75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Nová koncepce oficiálních časopisů AV ČR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271" y="2060848"/>
            <a:ext cx="2647707" cy="35906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495" y="2070584"/>
            <a:ext cx="2640059" cy="357119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978" y="2070584"/>
            <a:ext cx="2633517" cy="35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87260" y="4263907"/>
            <a:ext cx="813704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Program ČT24 průběžně informuje o významných osobnostech a událostech z jednotlivých pracovišť AV ČR.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39200"/>
            <a:ext cx="3996000" cy="2664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29497" y="1317469"/>
            <a:ext cx="331236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bg1"/>
                </a:solidFill>
              </a:rPr>
              <a:t>Nové pořady      o vědě               v České televizi</a:t>
            </a:r>
          </a:p>
        </p:txBody>
      </p:sp>
    </p:spTree>
    <p:extLst>
      <p:ext uri="{BB962C8B-B14F-4D97-AF65-F5344CB8AC3E}">
        <p14:creationId xmlns:p14="http://schemas.microsoft.com/office/powerpoint/2010/main" val="36942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1440000"/>
            <a:ext cx="78512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Podpora veřejnosti je pro existenci AV ČR      a úspěšný rozvoj jejích pracovišť zcela zásadní.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Svou prací po mimořádném Akademickém sněmu jsme se snažili přispět ke stabilizaci celého systému vědy a výzkumu, k upevnění role AV ČR ve vědě a společnosti                      a k </a:t>
            </a:r>
            <a:r>
              <a:rPr lang="cs-CZ" altLang="cs-CZ" sz="2800" dirty="0">
                <a:solidFill>
                  <a:schemeClr val="bg1"/>
                </a:solidFill>
              </a:rPr>
              <a:t>maximální svobodě vědeckého bádání,    v níž by tvořivá aktivita nebyla blokována překážkami politickými a byrokratickými.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5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20000" y="1440000"/>
            <a:ext cx="79232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lvl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V letech 2009</a:t>
            </a:r>
            <a:r>
              <a:rPr lang="cs-CZ" sz="3000" b="1" dirty="0">
                <a:solidFill>
                  <a:schemeClr val="bg1"/>
                </a:solidFill>
              </a:rPr>
              <a:t>–</a:t>
            </a:r>
            <a:r>
              <a:rPr lang="cs-CZ" altLang="cs-CZ" sz="3000" b="1" dirty="0">
                <a:solidFill>
                  <a:schemeClr val="bg1"/>
                </a:solidFill>
              </a:rPr>
              <a:t>2013 jsme se svou prací snažili přispět: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k odvrácení hrozby destabilizace systému vědy a výzkumu v ČR a propadu financování AV ČR, ohrožujícímu dokonce   i samu existenci jejích pracovišť;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k zachování demokratického charakteru řízení AV ČR, ale se současným zvyšováním odpovědnosti nás všech za kvalitu dosahovaných vědeckých výsledků.</a:t>
            </a:r>
          </a:p>
        </p:txBody>
      </p:sp>
    </p:spTree>
    <p:extLst>
      <p:ext uri="{BB962C8B-B14F-4D97-AF65-F5344CB8AC3E}">
        <p14:creationId xmlns:p14="http://schemas.microsoft.com/office/powerpoint/2010/main" val="36894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Strategie AV21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3086098" cy="4685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098" y="1628800"/>
            <a:ext cx="3141938" cy="46853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36" y="1627307"/>
            <a:ext cx="2915964" cy="46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628800"/>
            <a:ext cx="79450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Dovolte mi, abych vám všem ještě jednou poděkoval za podporu a pomoc, kterou jste         v uplynulých letech poskytovali jak mně osobně, tak i ostatním členům Akademické     a Vědecké rady.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Zároveň přeji své nástupkyni Evě </a:t>
            </a:r>
            <a:r>
              <a:rPr lang="cs-CZ" sz="2800" dirty="0" err="1">
                <a:solidFill>
                  <a:schemeClr val="bg1"/>
                </a:solidFill>
              </a:rPr>
              <a:t>Zažímalové</a:t>
            </a:r>
            <a:r>
              <a:rPr lang="cs-CZ" sz="2800" dirty="0">
                <a:solidFill>
                  <a:schemeClr val="bg1"/>
                </a:solidFill>
              </a:rPr>
              <a:t>, členům nové Akademické a Vědecké rady, které si dnes zvolíte, i vám všem ve vaší práci pro rozvoj vědy i pro blaho naší země mnoho úspěchů.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Závěr</a:t>
            </a:r>
            <a:r>
              <a:rPr lang="cs-CZ" altLang="cs-CZ" sz="36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8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396081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333399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10311" y="2842043"/>
            <a:ext cx="69850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Děkuji za pozornost</a:t>
            </a:r>
            <a:endParaRPr lang="en-US" alt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909629" y="3429000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12776"/>
            <a:ext cx="7491239" cy="482453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60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99" y="1440000"/>
            <a:ext cx="7958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20000"/>
              </a:spcBef>
              <a:tabLst>
                <a:tab pos="354013" algn="l"/>
              </a:tabLst>
            </a:pPr>
            <a:r>
              <a:rPr lang="cs-CZ" altLang="cs-CZ" sz="3000" b="1" dirty="0">
                <a:solidFill>
                  <a:schemeClr val="bg1"/>
                </a:solidFill>
              </a:rPr>
              <a:t>30. červen 2009</a:t>
            </a:r>
          </a:p>
          <a:p>
            <a:pPr marL="0" lvl="1">
              <a:spcBef>
                <a:spcPct val="20000"/>
              </a:spcBef>
              <a:tabLst>
                <a:tab pos="354013" algn="l"/>
              </a:tabLst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0" lvl="1">
              <a:spcBef>
                <a:spcPct val="20000"/>
              </a:spcBef>
            </a:pPr>
            <a:r>
              <a:rPr lang="cs-CZ" altLang="cs-CZ" sz="3000" dirty="0">
                <a:solidFill>
                  <a:schemeClr val="bg1"/>
                </a:solidFill>
              </a:rPr>
              <a:t>Koncem června 2009 jsme byli nuceni svolat </a:t>
            </a:r>
            <a:r>
              <a:rPr lang="cs-CZ" sz="3000" dirty="0">
                <a:solidFill>
                  <a:schemeClr val="bg1"/>
                </a:solidFill>
              </a:rPr>
              <a:t>první mimořádný Akademický sněm v dosavadní historii AV ČR v důsledku snahy o zavedení tržních principů do oblasti vědy    a výzkumu pod heslem „o všechno je třeba soutěžit“ v rámci tzv. Reformy systému VaVaI z roku 2008.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27584" y="1440000"/>
            <a:ext cx="7851279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Zároveň jsme se potýkali:</a:t>
            </a: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9875" indent="-26987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s nekvalifikovanými a ve svých důsledcích škodlivými představami o úloze vědy          a vzdělání ve společnosti;</a:t>
            </a:r>
          </a:p>
          <a:p>
            <a:pPr marL="269875" indent="-26987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s nedostatky v komunikaci s představiteli tehdejší RVVI a s oficiálními reprezentacemi průmyslové sféry.</a:t>
            </a:r>
          </a:p>
        </p:txBody>
      </p:sp>
    </p:spTree>
    <p:extLst>
      <p:ext uri="{BB962C8B-B14F-4D97-AF65-F5344CB8AC3E}">
        <p14:creationId xmlns:p14="http://schemas.microsoft.com/office/powerpoint/2010/main" val="34731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1990" y="406405"/>
            <a:ext cx="77045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altLang="cs-CZ" sz="3600" b="1" dirty="0">
                <a:solidFill>
                  <a:schemeClr val="accent5"/>
                </a:solidFill>
              </a:rPr>
              <a:t>Výdaje SR na VaVaI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148064" y="1052736"/>
            <a:ext cx="353079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9060" y="6127457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>
                <a:solidFill>
                  <a:schemeClr val="bg1"/>
                </a:solidFill>
              </a:rPr>
              <a:t>Zdroj: AV ČR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9060" y="1260683"/>
            <a:ext cx="393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Schválené rozpočtové výdaje na VaVaI</a:t>
            </a:r>
          </a:p>
          <a:p>
            <a:r>
              <a:rPr lang="cs-CZ" sz="1200" b="1" dirty="0">
                <a:solidFill>
                  <a:schemeClr val="bg1"/>
                </a:solidFill>
              </a:rPr>
              <a:t>(mld. Kč)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1320521" y="1966621"/>
          <a:ext cx="7347223" cy="422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59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99" y="1440000"/>
            <a:ext cx="7958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4013" lvl="1">
              <a:spcBef>
                <a:spcPct val="20000"/>
              </a:spcBef>
              <a:tabLst>
                <a:tab pos="354013" algn="l"/>
              </a:tabLst>
            </a:pPr>
            <a:r>
              <a:rPr lang="cs-CZ" altLang="cs-CZ" sz="3000" b="1" dirty="0">
                <a:solidFill>
                  <a:schemeClr val="bg1"/>
                </a:solidFill>
              </a:rPr>
              <a:t>Plnění usnesení mimořádného zasedání Akademického sněmu</a:t>
            </a:r>
          </a:p>
          <a:p>
            <a:pPr marL="354013" lvl="1">
              <a:spcBef>
                <a:spcPct val="20000"/>
              </a:spcBef>
              <a:tabLst>
                <a:tab pos="354013" algn="l"/>
              </a:tabLst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354013" lvl="1" indent="-354013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Iniciace jednání s vládou, prezidentem, představiteli všech parlamentních stran      a členy věcně příslušných výborů Poslanecké sněmovny a Senátu Parlamentu ČR.</a:t>
            </a:r>
          </a:p>
          <a:p>
            <a:pPr marL="354013" lvl="1" indent="-354013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Informační činnost směrem k partnerským institucím doma i v zahraničí včetně Evropské komise.</a:t>
            </a:r>
          </a:p>
          <a:p>
            <a:pPr marL="354013" lvl="1" indent="-354013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Iniciace informačních a propagačních akcí směrem k veřejnosti a médiím.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1987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99" y="1440000"/>
            <a:ext cx="7958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lvl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Dále jsme usilovali:</a:t>
            </a:r>
          </a:p>
          <a:p>
            <a:pPr marL="268288" lvl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o zajištění postavení AV ČR a jejích pracovišť jako institucí nejen vědecky respektovaných, ale také dostatečně viditelných ve veřejném prostoru;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</a:rPr>
              <a:t>o přijetí memorand o spolupráci AV ČR      se Senátem a s Poslaneckou sněmovnou Parlamentu ČR</a:t>
            </a:r>
            <a:r>
              <a:rPr lang="cs-CZ" altLang="cs-CZ" sz="3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92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Office PowerPoint</Application>
  <PresentationFormat>Předvádění na obrazovce (4:3)</PresentationFormat>
  <Paragraphs>345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 Unicode MS</vt:lpstr>
      <vt:lpstr>Arial</vt:lpstr>
      <vt:lpstr>Calibri</vt:lpstr>
      <vt:lpstr>Tahoma</vt:lpstr>
      <vt:lpstr>Wingdings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2014-11-26T12:43:24Z</dcterms:created>
  <dcterms:modified xsi:type="dcterms:W3CDTF">2024-08-27T07:47:02Z</dcterms:modified>
</cp:coreProperties>
</file>